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3"/>
    <p:sldId id="260" r:id="rId4"/>
    <p:sldId id="266" r:id="rId5"/>
    <p:sldId id="306" r:id="rId6"/>
    <p:sldId id="292" r:id="rId7"/>
    <p:sldId id="267" r:id="rId8"/>
    <p:sldId id="268" r:id="rId9"/>
    <p:sldId id="261" r:id="rId11"/>
    <p:sldId id="270" r:id="rId12"/>
    <p:sldId id="271" r:id="rId13"/>
    <p:sldId id="291" r:id="rId14"/>
    <p:sldId id="321" r:id="rId15"/>
    <p:sldId id="296" r:id="rId16"/>
    <p:sldId id="322" r:id="rId17"/>
    <p:sldId id="299" r:id="rId18"/>
    <p:sldId id="297" r:id="rId19"/>
    <p:sldId id="323" r:id="rId20"/>
    <p:sldId id="276" r:id="rId21"/>
    <p:sldId id="280" r:id="rId22"/>
    <p:sldId id="281" r:id="rId23"/>
    <p:sldId id="265"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6F7A"/>
    <a:srgbClr val="425860"/>
    <a:srgbClr val="398E3D"/>
    <a:srgbClr val="FF6D00"/>
    <a:srgbClr val="F1F5F8"/>
    <a:srgbClr val="F9F9F9"/>
    <a:srgbClr val="2C7130"/>
    <a:srgbClr val="CC5600"/>
    <a:srgbClr val="FB7716"/>
    <a:srgbClr val="4456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94674"/>
  </p:normalViewPr>
  <p:slideViewPr>
    <p:cSldViewPr snapToGrid="0" snapToObjects="1" showGuides="1">
      <p:cViewPr varScale="1">
        <p:scale>
          <a:sx n="62" d="100"/>
          <a:sy n="62" d="100"/>
        </p:scale>
        <p:origin x="-60" y="-648"/>
      </p:cViewPr>
      <p:guideLst>
        <p:guide orient="horz" pos="1791"/>
        <p:guide orient="horz" pos="3157"/>
        <p:guide pos="3779"/>
        <p:guide pos="481"/>
        <p:guide pos="7242"/>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310C7-34AD-4809-85FC-EC5926D1B6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62265C-CFB5-4B78-A429-8BCFC2FD0A7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62265C-CFB5-4B78-A429-8BCFC2FD0A7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546F7A"/>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42584" y="3346450"/>
            <a:ext cx="10707754" cy="829945"/>
          </a:xfrm>
          <a:prstGeom prst="rect">
            <a:avLst/>
          </a:prstGeom>
        </p:spPr>
        <p:txBody>
          <a:bodyPr wrap="square">
            <a:spAutoFit/>
          </a:bodyPr>
          <a:lstStyle/>
          <a:p>
            <a:pPr algn="ctr"/>
            <a:r>
              <a:rPr sz="4800" smtClean="0">
                <a:solidFill>
                  <a:schemeClr val="bg1"/>
                </a:solidFill>
              </a:rPr>
              <a:t>“口腔助手”小程序的设计与实现</a:t>
            </a:r>
            <a:endParaRPr sz="4800" smtClean="0">
              <a:solidFill>
                <a:schemeClr val="bg1"/>
              </a:solidFill>
            </a:endParaRPr>
          </a:p>
        </p:txBody>
      </p:sp>
      <p:grpSp>
        <p:nvGrpSpPr>
          <p:cNvPr id="21" name="组合 20"/>
          <p:cNvGrpSpPr/>
          <p:nvPr/>
        </p:nvGrpSpPr>
        <p:grpSpPr>
          <a:xfrm>
            <a:off x="4769529" y="541051"/>
            <a:ext cx="2638414" cy="2624498"/>
            <a:chOff x="4769529" y="541051"/>
            <a:chExt cx="2638414" cy="2624498"/>
          </a:xfrm>
        </p:grpSpPr>
        <p:grpSp>
          <p:nvGrpSpPr>
            <p:cNvPr id="3" name="Group 74"/>
            <p:cNvGrpSpPr>
              <a:grpSpLocks noChangeAspect="1"/>
            </p:cNvGrpSpPr>
            <p:nvPr/>
          </p:nvGrpSpPr>
          <p:grpSpPr bwMode="auto">
            <a:xfrm>
              <a:off x="4769529" y="541051"/>
              <a:ext cx="2638414" cy="2624498"/>
              <a:chOff x="5429" y="2125"/>
              <a:chExt cx="569" cy="566"/>
            </a:xfrm>
            <a:solidFill>
              <a:schemeClr val="bg1"/>
            </a:solidFill>
          </p:grpSpPr>
          <p:sp>
            <p:nvSpPr>
              <p:cNvPr id="4"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椭圆 1"/>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14704" y="-66040"/>
            <a:ext cx="4107815" cy="707886"/>
          </a:xfrm>
          <a:prstGeom prst="rect">
            <a:avLst/>
          </a:prstGeom>
          <a:noFill/>
        </p:spPr>
        <p:txBody>
          <a:bodyPr wrap="square" rtlCol="0">
            <a:spAutoFit/>
          </a:bodyPr>
          <a:lstStyle/>
          <a:p>
            <a:pPr>
              <a:defRPr/>
            </a:pPr>
            <a:r>
              <a:rPr lang="zh-CN" altLang="en-US" sz="4000" kern="0" dirty="0" smtClean="0">
                <a:solidFill>
                  <a:schemeClr val="bg1"/>
                </a:solidFill>
                <a:latin typeface="+mj-ea"/>
                <a:ea typeface="+mj-ea"/>
              </a:rPr>
              <a:t>系统功能模块图</a:t>
            </a:r>
            <a:endParaRPr kumimoji="0" sz="4000" b="0" i="0" kern="0" cap="none" spc="0" normalizeH="0" baseline="0" noProof="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2097927" y="1234873"/>
            <a:ext cx="7707219" cy="4870382"/>
            <a:chOff x="2097927" y="1087654"/>
            <a:chExt cx="7707219" cy="4870382"/>
          </a:xfrm>
        </p:grpSpPr>
        <p:sp>
          <p:nvSpPr>
            <p:cNvPr id="13" name="任意多边形 12"/>
            <p:cNvSpPr/>
            <p:nvPr/>
          </p:nvSpPr>
          <p:spPr>
            <a:xfrm>
              <a:off x="6281846" y="1087654"/>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sp>
          <p:nvSpPr>
            <p:cNvPr id="15" name="任意多边形 14"/>
            <p:cNvSpPr/>
            <p:nvPr/>
          </p:nvSpPr>
          <p:spPr>
            <a:xfrm>
              <a:off x="2097927" y="3912476"/>
              <a:ext cx="3523300" cy="2045560"/>
            </a:xfrm>
            <a:custGeom>
              <a:avLst/>
              <a:gdLst>
                <a:gd name="connsiteX0" fmla="*/ 0 w 3523300"/>
                <a:gd name="connsiteY0" fmla="*/ 0 h 2045560"/>
                <a:gd name="connsiteX1" fmla="*/ 3523300 w 3523300"/>
                <a:gd name="connsiteY1" fmla="*/ 0 h 2045560"/>
                <a:gd name="connsiteX2" fmla="*/ 3523300 w 3523300"/>
                <a:gd name="connsiteY2" fmla="*/ 2045560 h 2045560"/>
                <a:gd name="connsiteX3" fmla="*/ 0 w 3523300"/>
                <a:gd name="connsiteY3" fmla="*/ 2045560 h 2045560"/>
                <a:gd name="connsiteX4" fmla="*/ 0 w 3523300"/>
                <a:gd name="connsiteY4" fmla="*/ 0 h 204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00" h="2045560">
                  <a:moveTo>
                    <a:pt x="0" y="0"/>
                  </a:moveTo>
                  <a:lnTo>
                    <a:pt x="3523300" y="0"/>
                  </a:lnTo>
                  <a:lnTo>
                    <a:pt x="3523300" y="2045560"/>
                  </a:lnTo>
                  <a:lnTo>
                    <a:pt x="0" y="2045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608" tIns="419608" rIns="419608" bIns="419608" numCol="1" spcCol="1270" anchor="ctr" anchorCtr="0">
              <a:noAutofit/>
            </a:bodyPr>
            <a:lstStyle/>
            <a:p>
              <a:pPr lvl="0" algn="ctr" defTabSz="2622550">
                <a:lnSpc>
                  <a:spcPct val="90000"/>
                </a:lnSpc>
                <a:spcBef>
                  <a:spcPct val="0"/>
                </a:spcBef>
                <a:spcAft>
                  <a:spcPct val="35000"/>
                </a:spcAft>
              </a:pPr>
              <a:endParaRPr lang="zh-CN" altLang="en-US" sz="5900" kern="1200"/>
            </a:p>
          </p:txBody>
        </p:sp>
      </p:grpSp>
      <p:sp>
        <p:nvSpPr>
          <p:cNvPr id="15362" name="Rectangle 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397" name="Rectangle 3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44" name="Rectangle 84"/>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7" name="Rectangle 9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8" name="Rectangle 98"/>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59" name="Rectangle 99"/>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0" name="Rectangle 100"/>
          <p:cNvSpPr>
            <a:spLocks noChangeArrowheads="1"/>
          </p:cNvSpPr>
          <p:nvPr/>
        </p:nvSpPr>
        <p:spPr bwMode="auto">
          <a:xfrm>
            <a:off x="0" y="4219575"/>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4" name="Rectangle 100"/>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1" name="Rectangle 101"/>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2" name="Rectangle 102"/>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3" name="Rectangle 103"/>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4" name="Rectangle 104"/>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5" name="Rectangle 105"/>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6" name="Rectangle 106"/>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5467" name="Rectangle 107"/>
          <p:cNvSpPr>
            <a:spLocks noChangeArrowheads="1"/>
          </p:cNvSpPr>
          <p:nvPr/>
        </p:nvSpPr>
        <p:spPr bwMode="auto">
          <a:xfrm>
            <a:off x="0" y="0"/>
            <a:ext cx="12192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2147482613" name="对象 -2147482614"/>
          <p:cNvGraphicFramePr/>
          <p:nvPr/>
        </p:nvGraphicFramePr>
        <p:xfrm>
          <a:off x="3116580" y="692150"/>
          <a:ext cx="5722620" cy="5804535"/>
        </p:xfrm>
        <a:graphic>
          <a:graphicData uri="http://schemas.openxmlformats.org/presentationml/2006/ole">
            <mc:AlternateContent xmlns:mc="http://schemas.openxmlformats.org/markup-compatibility/2006">
              <mc:Choice xmlns:v="urn:schemas-microsoft-com:vml" Requires="v">
                <p:oleObj spid="_x0000_s3076" name="" r:id="rId1" imgW="4473575" imgH="4051935" progId="Visio.Drawing.15">
                  <p:embed/>
                </p:oleObj>
              </mc:Choice>
              <mc:Fallback>
                <p:oleObj name="" r:id="rId1" imgW="4473575" imgH="4051935" progId="Visio.Drawing.15">
                  <p:embed/>
                  <p:pic>
                    <p:nvPicPr>
                      <p:cNvPr id="0" name="图片 3075"/>
                      <p:cNvPicPr/>
                      <p:nvPr/>
                    </p:nvPicPr>
                    <p:blipFill>
                      <a:blip r:embed="rId2"/>
                      <a:stretch>
                        <a:fillRect/>
                      </a:stretch>
                    </p:blipFill>
                    <p:spPr>
                      <a:xfrm>
                        <a:off x="3116580" y="692150"/>
                        <a:ext cx="5722620" cy="580453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小程序首页页面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5" name="图片 15"/>
          <p:cNvPicPr>
            <a:picLocks noChangeAspect="1"/>
          </p:cNvPicPr>
          <p:nvPr/>
        </p:nvPicPr>
        <p:blipFill>
          <a:blip r:embed="rId1"/>
          <a:stretch>
            <a:fillRect/>
          </a:stretch>
        </p:blipFill>
        <p:spPr>
          <a:xfrm>
            <a:off x="4203700" y="601345"/>
            <a:ext cx="3466465" cy="6263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保健知识详情页面</a:t>
            </a:r>
            <a:endParaRPr lang="zh-CN" altLang="zh-CN" sz="320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 name="图片 16"/>
          <p:cNvPicPr>
            <a:picLocks noChangeAspect="1"/>
          </p:cNvPicPr>
          <p:nvPr/>
        </p:nvPicPr>
        <p:blipFill>
          <a:blip r:embed="rId1"/>
          <a:stretch>
            <a:fillRect/>
          </a:stretch>
        </p:blipFill>
        <p:spPr>
          <a:xfrm>
            <a:off x="4215765" y="601345"/>
            <a:ext cx="3480435" cy="6254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用户功能界面图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图片 4"/>
          <p:cNvPicPr>
            <a:picLocks noChangeAspect="1"/>
          </p:cNvPicPr>
          <p:nvPr/>
        </p:nvPicPr>
        <p:blipFill>
          <a:blip r:embed="rId1"/>
          <a:stretch>
            <a:fillRect/>
          </a:stretch>
        </p:blipFill>
        <p:spPr>
          <a:xfrm>
            <a:off x="4178935" y="584835"/>
            <a:ext cx="3488690" cy="6254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医生功能界面图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图片 17"/>
          <p:cNvPicPr>
            <a:picLocks noChangeAspect="1"/>
          </p:cNvPicPr>
          <p:nvPr/>
        </p:nvPicPr>
        <p:blipFill>
          <a:blip r:embed="rId1"/>
          <a:stretch>
            <a:fillRect/>
          </a:stretch>
        </p:blipFill>
        <p:spPr>
          <a:xfrm>
            <a:off x="4255770" y="601345"/>
            <a:ext cx="3487420" cy="6254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6358"/>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477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管理员功能界面图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图片 19"/>
          <p:cNvPicPr>
            <a:picLocks noChangeAspect="1"/>
          </p:cNvPicPr>
          <p:nvPr/>
        </p:nvPicPr>
        <p:blipFill>
          <a:blip r:embed="rId1"/>
          <a:stretch>
            <a:fillRect/>
          </a:stretch>
        </p:blipFill>
        <p:spPr>
          <a:xfrm>
            <a:off x="0" y="584835"/>
            <a:ext cx="12217400" cy="5991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用户管理界面图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5" name="图片 25"/>
          <p:cNvPicPr>
            <a:picLocks noChangeAspect="1"/>
          </p:cNvPicPr>
          <p:nvPr/>
        </p:nvPicPr>
        <p:blipFill>
          <a:blip r:embed="rId1"/>
          <a:stretch>
            <a:fillRect/>
          </a:stretch>
        </p:blipFill>
        <p:spPr>
          <a:xfrm>
            <a:off x="0" y="601345"/>
            <a:ext cx="12172950" cy="5962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0"/>
            <a:ext cx="4239260"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rPr>
              <a:t>系统管理界面图</a:t>
            </a:r>
            <a:endParaRPr lang="zh-CN" sz="3200" dirty="0" smtClean="0">
              <a:solidFill>
                <a:schemeClr val="bg1"/>
              </a:solidFill>
              <a:latin typeface="黑体" panose="02010609060101010101" charset="-122"/>
              <a:ea typeface="黑体" panose="02010609060101010101" charset="-122"/>
            </a:endParaRPr>
          </a:p>
        </p:txBody>
      </p:sp>
      <p:grpSp>
        <p:nvGrpSpPr>
          <p:cNvPr id="4"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4" name="图片 24"/>
          <p:cNvPicPr>
            <a:picLocks noChangeAspect="1"/>
          </p:cNvPicPr>
          <p:nvPr/>
        </p:nvPicPr>
        <p:blipFill>
          <a:blip r:embed="rId1"/>
          <a:stretch>
            <a:fillRect/>
          </a:stretch>
        </p:blipFill>
        <p:spPr>
          <a:xfrm>
            <a:off x="0" y="601345"/>
            <a:ext cx="12233275" cy="6015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1610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测试目的</a:t>
            </a:r>
            <a:endParaRPr kumimoji="0" lang="zh-CN"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257175" y="1371600"/>
            <a:ext cx="11565890" cy="2861310"/>
          </a:xfrm>
          <a:prstGeom prst="rect">
            <a:avLst/>
          </a:prstGeom>
        </p:spPr>
        <p:txBody>
          <a:bodyPr wrap="square">
            <a:spAutoFit/>
          </a:bodyPr>
          <a:lstStyle/>
          <a:p>
            <a:pPr indent="457200" algn="just" fontAlgn="auto"/>
            <a:r>
              <a:rPr lang="zh-CN" altLang="zh-CN" sz="2000" dirty="0" smtClean="0"/>
              <a:t>进行软件测试主要是为了验证产品或者系统是否完成了实现功能，测试能够防止系统出现错误，还能降低开发成本减少不必要的花销，其次测试的好处包括防止错误、降低开发成本和提高性能。其次，通过软件的检测可以对项目的安全性进行鉴别。向开发人员提供软件测试的反馈，并为项目的安全性评价提供必要的资料。此外，软件的检测保证在正式发布之前能够满足在线要求。在每一个开发过程中不断跟踪和对软件的测试。还有，软件测试还能保证系统到达预期的标准，从而能够尽快上线。</a:t>
            </a:r>
            <a:endParaRPr lang="zh-CN" altLang="zh-CN" sz="2000" dirty="0" smtClean="0"/>
          </a:p>
          <a:p>
            <a:pPr indent="457200" algn="just" fontAlgn="auto"/>
            <a:r>
              <a:rPr lang="zh-CN" altLang="zh-CN" sz="2000" dirty="0" smtClean="0"/>
              <a:t>在本系统中，主要测试前端和后端，分别对系统的不同模块进行测试，比如用户主持、用户登录等功能是否实现，实现过程中是否出现问题等。是否能够处理不同的数据。前端主要测试：用户界面的实现和不同界面的交互情况，后端主要测试系统经过管理后前后端链接是否顺畅，前端界面是否及时更新，更新是有误。</a:t>
            </a:r>
            <a:endParaRPr lang="zh-CN" altLang="zh-CN" sz="20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6691"/>
            <a:ext cx="3418173" cy="584775"/>
          </a:xfrm>
          <a:prstGeom prst="rect">
            <a:avLst/>
          </a:prstGeom>
          <a:noFill/>
        </p:spPr>
        <p:txBody>
          <a:bodyPr wrap="square" rtlCol="0">
            <a:spAutoFit/>
          </a:bodyPr>
          <a:lstStyle/>
          <a:p>
            <a:pPr>
              <a:defRPr/>
            </a:pPr>
            <a:r>
              <a:rPr lang="zh-CN" altLang="en-US" sz="3200" kern="0" dirty="0" smtClean="0">
                <a:solidFill>
                  <a:schemeClr val="bg1"/>
                </a:solidFill>
                <a:latin typeface="黑体" panose="02010609060101010101" charset="-122"/>
                <a:ea typeface="黑体" panose="02010609060101010101" charset="-122"/>
              </a:rPr>
              <a:t>结  论</a:t>
            </a:r>
            <a:endParaRPr lang="zh-CN" altLang="en-US" sz="3200" kern="0" dirty="0" smtClean="0">
              <a:solidFill>
                <a:schemeClr val="bg1"/>
              </a:solidFill>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0" name="文本框 99"/>
          <p:cNvSpPr txBox="1"/>
          <p:nvPr/>
        </p:nvSpPr>
        <p:spPr>
          <a:xfrm>
            <a:off x="257175" y="725805"/>
            <a:ext cx="11586845" cy="4399915"/>
          </a:xfrm>
          <a:prstGeom prst="rect">
            <a:avLst/>
          </a:prstGeom>
          <a:noFill/>
          <a:ln w="9525">
            <a:noFill/>
          </a:ln>
        </p:spPr>
        <p:txBody>
          <a:bodyPr wrap="square">
            <a:spAutoFit/>
          </a:bodyPr>
          <a:lstStyle/>
          <a:p>
            <a:pPr indent="457200" algn="just" fontAlgn="auto"/>
            <a:r>
              <a:rPr sz="2000" smtClean="0"/>
              <a:t>“口腔助手”小程序是一款公平、包容、易操作的系统，基本上能满足使用者的需求，也符合本人的初始发展目的与发展方向。本文主要研究了Java语言和MySQL等技术时的应用，它们都具有自己的优势，使其在实际应用中可以实现功能的稳定，同时也可以实现用户的各种需要。在具体的系统要求和功能模块的具体分析之后，进行了有针对性的设计，最终经过了测试，使整个系统可以正常工作，该“口腔助手”小程序设计完成。</a:t>
            </a:r>
            <a:endParaRPr sz="2000" smtClean="0"/>
          </a:p>
          <a:p>
            <a:pPr indent="457200" algn="just" fontAlgn="auto"/>
            <a:r>
              <a:rPr sz="2000" smtClean="0"/>
              <a:t>在这个“口腔助手”管理的过程中，我参照了许多有关的案例，互相学习，互相借鉴。目前已逐渐改进，但仍存在许多缺陷，需要今后继续研究。在设计过程中我遇到了很多困难，包括知识上和技术上，同时由于长时间没有进行独立开发工作，编码熟练度有了明显的下降，一些常用的函数和编码技巧也变得生疏，但好在我及时做出了学习，查阅各种资料，进行广泛的钻研，多做请教，依靠互联网和书籍不断吸取知识，完善自己，最终在师生的协助下，成功完成了该系统。</a:t>
            </a:r>
            <a:endParaRPr sz="2000" smtClean="0"/>
          </a:p>
          <a:p>
            <a:pPr indent="457200" algn="just" fontAlgn="auto"/>
            <a:r>
              <a:rPr sz="2000" smtClean="0"/>
              <a:t>我认为此系统还是有很多优点的，首先系统结构清晰，易于理解。设计合理，符合用户习惯和人机交互要求，能给用户带来很好的使用体验。代码简洁，注释全面，易于后期的管理和维护，代码健壮，鲁棒性高，适合高并发和大用户量使用。但同时，也存在部分内容设计不合理，有待改进的情况，我会不断学习。</a:t>
            </a:r>
            <a:endParaRPr sz="200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3" name="矩形 2"/>
          <p:cNvSpPr/>
          <p:nvPr/>
        </p:nvSpPr>
        <p:spPr>
          <a:xfrm>
            <a:off x="6417945" y="147320"/>
            <a:ext cx="5598160" cy="4506595"/>
          </a:xfrm>
          <a:prstGeom prst="rect">
            <a:avLst/>
          </a:prstGeom>
          <a:noFill/>
          <a:ln>
            <a:noFill/>
          </a:ln>
          <a:effectLst>
            <a:outerShdw blurRad="165100" sx="101000" sy="1010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just" fontAlgn="auto"/>
            <a:r>
              <a:rPr lang="zh-CN" altLang="en-US" dirty="0" smtClean="0">
                <a:solidFill>
                  <a:schemeClr val="tx1"/>
                </a:solidFill>
              </a:rPr>
              <a:t>随着信息时代的来临，过去的“口腔助手”管理方式缺点逐渐暴露，现在对过去的“口腔助手”管理方式的缺点进行分析，采取计算机方式构建“口腔助手”小程序。本文通过阅读相关文献，研究国内外相关技术，提出了一种预约信息管理、“口腔助手”管理于一体的系统构建方案。</a:t>
            </a:r>
            <a:endParaRPr lang="zh-CN" altLang="en-US" dirty="0" smtClean="0">
              <a:solidFill>
                <a:schemeClr val="tx1"/>
              </a:solidFill>
            </a:endParaRPr>
          </a:p>
          <a:p>
            <a:pPr indent="457200" algn="just" fontAlgn="auto"/>
            <a:r>
              <a:rPr lang="zh-CN" altLang="en-US" dirty="0" smtClean="0">
                <a:solidFill>
                  <a:schemeClr val="tx1"/>
                </a:solidFill>
              </a:rPr>
              <a:t>本文通过采用B/S架构，SpringBoot框架、MySQL数据库，结合国内“口腔助手”管理现状，开发了一个基于微信小程序的“口腔助手”小程序。系统分为：系统首页，个人中心，医生管理，用户管理，预约信息管理，口腔历史管理，用户反馈管理，在线问诊管理，保健知识管理，系统管理等功能模块。通过系统测试，本系统实现了系统设计目标，相对于人工管理方式，本系统有效的减少了“口腔助手”管理的经济投入，并且大幅度提升了“口腔助手”管理的效率。</a:t>
            </a:r>
            <a:endParaRPr lang="zh-CN" altLang="en-US" dirty="0" smtClean="0">
              <a:solidFill>
                <a:schemeClr val="tx1"/>
              </a:solidFill>
            </a:endParaRPr>
          </a:p>
        </p:txBody>
      </p:sp>
      <p:sp>
        <p:nvSpPr>
          <p:cNvPr id="5" name="矩形 4"/>
          <p:cNvSpPr/>
          <p:nvPr/>
        </p:nvSpPr>
        <p:spPr>
          <a:xfrm>
            <a:off x="4308475" y="5496560"/>
            <a:ext cx="4294505" cy="1106805"/>
          </a:xfrm>
          <a:prstGeom prst="rect">
            <a:avLst/>
          </a:prstGeom>
        </p:spPr>
        <p:txBody>
          <a:bodyPr wrap="square">
            <a:spAutoFit/>
          </a:bodyPr>
          <a:lstStyle/>
          <a:p>
            <a:r>
              <a:rPr lang="zh-CN" altLang="en-US" sz="6600" b="1" dirty="0"/>
              <a:t>摘     要</a:t>
            </a:r>
            <a:endParaRPr lang="zh-CN" altLang="en-US" sz="6600" b="1" dirty="0"/>
          </a:p>
        </p:txBody>
      </p:sp>
    </p:spTree>
  </p:cSld>
  <p:clrMapOvr>
    <a:masterClrMapping/>
  </p:clrMapOvr>
  <p:transition spd="med">
    <p:pull di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1"/>
            <a:ext cx="12192000" cy="601133"/>
          </a:xfrm>
          <a:prstGeom prst="rect">
            <a:avLst/>
          </a:prstGeom>
          <a:solidFill>
            <a:srgbClr val="398E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360" y="1669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参考文献</a:t>
            </a:r>
            <a:endParaRPr kumimoji="0" lang="zh-CN" altLang="en-US"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57207" y="684076"/>
            <a:ext cx="11520487" cy="4523105"/>
          </a:xfrm>
          <a:prstGeom prst="rect">
            <a:avLst/>
          </a:prstGeom>
        </p:spPr>
        <p:txBody>
          <a:bodyPr wrap="square">
            <a:spAutoFit/>
          </a:bodyPr>
          <a:lstStyle/>
          <a:p>
            <a:pPr lvl="0" indent="0" algn="l" fontAlgn="auto"/>
            <a:r>
              <a:rPr altLang="zh-CN" sz="1600" dirty="0" smtClean="0"/>
              <a:t>[1]张继东.MySQL数据库基于java的访问技术[J/OL].电子技术与软件工程，2019,（15）：169（2017-08-03）.</a:t>
            </a:r>
            <a:endParaRPr altLang="zh-CN" sz="1600" dirty="0" smtClean="0"/>
          </a:p>
          <a:p>
            <a:pPr lvl="0" indent="0" algn="l" fontAlgn="auto"/>
            <a:r>
              <a:rPr altLang="zh-CN" sz="1600" dirty="0" smtClean="0"/>
              <a:t>[2]方捷. 基于微服务的智慧健康服务平台的设计与实现[D].合肥：安徽大学,2020.</a:t>
            </a:r>
            <a:endParaRPr altLang="zh-CN" sz="1600" dirty="0" smtClean="0"/>
          </a:p>
          <a:p>
            <a:pPr lvl="0" indent="0" algn="l" fontAlgn="auto"/>
            <a:r>
              <a:rPr altLang="zh-CN" sz="1600" dirty="0" smtClean="0"/>
              <a:t>[3]王浩.基于java技术的在线技能评测系统的设计与实现[J].数字技术与应用，2020,（12）：171-172.</a:t>
            </a:r>
            <a:endParaRPr altLang="zh-CN" sz="1600" dirty="0" smtClean="0"/>
          </a:p>
          <a:p>
            <a:pPr lvl="0" indent="0" algn="l" fontAlgn="auto"/>
            <a:r>
              <a:rPr altLang="zh-CN" sz="1600" dirty="0" smtClean="0"/>
              <a:t>[4] 李明,王伟,张栋栋.传统架构升级微服务的设计与实现[J].科技传,2019,11(10):140-142.</a:t>
            </a:r>
            <a:endParaRPr altLang="zh-CN" sz="1600" dirty="0" smtClean="0"/>
          </a:p>
          <a:p>
            <a:pPr lvl="0" indent="0" algn="l" fontAlgn="auto"/>
            <a:r>
              <a:rPr altLang="zh-CN" sz="1600" dirty="0" smtClean="0"/>
              <a:t>[5]潘国荣.基于java+JavaBean+Servlet实现模式的增删改模块的设计与实现[J].信息通信，2018,（08）：101-103.</a:t>
            </a:r>
            <a:endParaRPr altLang="zh-CN" sz="1600" dirty="0" smtClean="0"/>
          </a:p>
          <a:p>
            <a:pPr lvl="0" indent="0" algn="l" fontAlgn="auto"/>
            <a:r>
              <a:rPr altLang="zh-CN" sz="1600" dirty="0" smtClean="0"/>
              <a:t>[6]葛建霞.《java动态网页设计》网站中项目用户法的应用研究[J].宿州教育学院学报，2019,20（04）：160-161.</a:t>
            </a:r>
            <a:endParaRPr altLang="zh-CN" sz="1600" dirty="0" smtClean="0"/>
          </a:p>
          <a:p>
            <a:pPr lvl="0" indent="0" algn="l" fontAlgn="auto"/>
            <a:r>
              <a:rPr altLang="zh-CN" sz="1600" dirty="0" smtClean="0"/>
              <a:t>[7]李清霞.《java动态网页设计》网站建设与用户模式研究[J].福建电脑，2020,33（06）：92-93+166.</a:t>
            </a:r>
            <a:endParaRPr altLang="zh-CN" sz="1600" dirty="0" smtClean="0"/>
          </a:p>
          <a:p>
            <a:pPr lvl="0" indent="0" algn="l" fontAlgn="auto"/>
            <a:r>
              <a:rPr altLang="zh-CN" sz="1600" dirty="0" smtClean="0"/>
              <a:t>[8] 于晓虹.微服务架构在分布式系统的设计和应用[J].电子技术与软件工程,2021(06):28-29.</a:t>
            </a:r>
            <a:endParaRPr altLang="zh-CN" sz="1600" dirty="0" smtClean="0"/>
          </a:p>
          <a:p>
            <a:pPr lvl="0" indent="0" algn="l" fontAlgn="auto"/>
            <a:r>
              <a:rPr altLang="zh-CN" sz="1600" dirty="0" smtClean="0"/>
              <a:t>[9]王婷婷. 微信平台开发[J]. 信息技术与信息化.. 电子设计工程,2018,24(09):66-68+71.</a:t>
            </a:r>
            <a:endParaRPr altLang="zh-CN" sz="1600" dirty="0" smtClean="0"/>
          </a:p>
          <a:p>
            <a:pPr lvl="0" indent="0" algn="l" fontAlgn="auto"/>
            <a:r>
              <a:rPr altLang="zh-CN" sz="1600" dirty="0" smtClean="0"/>
              <a:t>[10]张晓云. 基于微信公众平台的酒店信息管理服务应用的设计与实现[D].西南交通大学,2018.</a:t>
            </a:r>
            <a:endParaRPr altLang="zh-CN" sz="1600" dirty="0" smtClean="0"/>
          </a:p>
          <a:p>
            <a:pPr lvl="0" indent="0" algn="l" fontAlgn="auto"/>
            <a:r>
              <a:rPr altLang="zh-CN" sz="1600" dirty="0" smtClean="0"/>
              <a:t>[11]付昕. 基于B/S调度信息管理系统的实现[J].山东省农业管理干部学院学报, 2019, 27(4):166-168.</a:t>
            </a:r>
            <a:endParaRPr altLang="zh-CN" sz="1600" dirty="0" smtClean="0"/>
          </a:p>
          <a:p>
            <a:pPr lvl="0" indent="0" algn="l" fontAlgn="auto"/>
            <a:r>
              <a:rPr altLang="zh-CN" sz="1600" dirty="0" smtClean="0"/>
              <a:t>[12] 黄艳峰. 在Java语言中实施“案例医学会网站管理系统”的研究与探索[J]. 电脑知识与技术, 2019, 6(5):1148-1149. </a:t>
            </a:r>
            <a:endParaRPr altLang="zh-CN" sz="1600" dirty="0" smtClean="0"/>
          </a:p>
          <a:p>
            <a:pPr lvl="0" indent="0" algn="l" fontAlgn="auto"/>
            <a:r>
              <a:rPr altLang="zh-CN" sz="1600" dirty="0" smtClean="0"/>
              <a:t>[13] 赵钢. java Servlet+EJB的Web模式应用研究[J]. 电子设计工程,2019, 21(13):47-49.</a:t>
            </a:r>
            <a:endParaRPr altLang="zh-CN" sz="1600" dirty="0" smtClean="0"/>
          </a:p>
          <a:p>
            <a:pPr lvl="0" indent="0" algn="l" fontAlgn="auto"/>
            <a:r>
              <a:rPr altLang="zh-CN" sz="1600" dirty="0" smtClean="0"/>
              <a:t>[14] 肖英. 解决java/Servlet开发中的中文乱码问题[J]. 科技传播, 2018, (1)11-25.</a:t>
            </a:r>
            <a:endParaRPr altLang="zh-CN" sz="1600" dirty="0" smtClean="0"/>
          </a:p>
          <a:p>
            <a:pPr lvl="0" indent="0" algn="l" fontAlgn="auto"/>
            <a:r>
              <a:rPr altLang="zh-CN" sz="1600" dirty="0" smtClean="0"/>
              <a:t>[15] Hsiao I H, Sosnovsky S, Brusilovsky P. Guiding students to the right questions: adaptive navigation support in an e-learning system for Java programming[J]. Journal of Computer Assisted Learning, 2019, 26(4):270-283.</a:t>
            </a:r>
            <a:endParaRPr altLang="zh-CN" sz="1600" dirty="0" smtClean="0"/>
          </a:p>
          <a:p>
            <a:pPr lvl="0" indent="0" algn="l" fontAlgn="auto"/>
            <a:r>
              <a:rPr altLang="zh-CN" sz="1600" dirty="0" smtClean="0"/>
              <a:t>[16]Xue Qingshui,Hou Zongyang,Ma Haifeng,Zhu Haozhi,Ju Xingzhong,Sun Yue. Housing rental system based on blockchain Technology[J]. Journal of Physics: Conference Series,2021,1948(1) .</a:t>
            </a:r>
            <a:endParaRPr altLang="zh-CN" sz="16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6223000"/>
            <a:ext cx="12192000" cy="635000"/>
          </a:xfrm>
          <a:prstGeom prst="rect">
            <a:avLst/>
          </a:prstGeom>
          <a:solidFill>
            <a:srgbClr val="44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49195" y="3301238"/>
            <a:ext cx="7879080" cy="1015663"/>
          </a:xfrm>
          <a:prstGeom prst="rect">
            <a:avLst/>
          </a:prstGeom>
        </p:spPr>
        <p:txBody>
          <a:bodyPr wrap="none">
            <a:spAutoFit/>
          </a:bodyPr>
          <a:lstStyle/>
          <a:p>
            <a:r>
              <a:rPr lang="zh-CN" altLang="en-US" sz="6000" b="1" dirty="0">
                <a:solidFill>
                  <a:schemeClr val="bg1"/>
                </a:solidFill>
              </a:rPr>
              <a:t>感谢</a:t>
            </a:r>
            <a:r>
              <a:rPr lang="zh-CN" altLang="en-US" sz="6000" b="1" dirty="0" smtClean="0">
                <a:solidFill>
                  <a:schemeClr val="bg1"/>
                </a:solidFill>
              </a:rPr>
              <a:t>各位老师</a:t>
            </a:r>
            <a:r>
              <a:rPr lang="zh-CN" altLang="en-US" sz="6000" b="1" dirty="0">
                <a:solidFill>
                  <a:schemeClr val="bg1"/>
                </a:solidFill>
              </a:rPr>
              <a:t>评判指导</a:t>
            </a:r>
            <a:endParaRPr lang="zh-CN" altLang="en-US" sz="6000" b="1" dirty="0">
              <a:solidFill>
                <a:schemeClr val="bg1"/>
              </a:solidFill>
            </a:endParaRPr>
          </a:p>
        </p:txBody>
      </p:sp>
      <p:sp>
        <p:nvSpPr>
          <p:cNvPr id="20" name="椭圆 19"/>
          <p:cNvSpPr/>
          <p:nvPr/>
        </p:nvSpPr>
        <p:spPr>
          <a:xfrm>
            <a:off x="5627539"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038127"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43635" y="5333204"/>
            <a:ext cx="115746" cy="1157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979207" y="4378458"/>
            <a:ext cx="2215671" cy="646331"/>
          </a:xfrm>
          <a:prstGeom prst="rect">
            <a:avLst/>
          </a:prstGeom>
        </p:spPr>
        <p:txBody>
          <a:bodyPr wrap="none">
            <a:spAutoFit/>
          </a:bodyPr>
          <a:lstStyle/>
          <a:p>
            <a:pPr algn="ctr"/>
            <a:r>
              <a:rPr lang="zh-CN" altLang="en-US" dirty="0" smtClean="0">
                <a:solidFill>
                  <a:schemeClr val="bg1">
                    <a:lumMod val="95000"/>
                  </a:schemeClr>
                </a:solidFill>
                <a:latin typeface="+mj-ea"/>
                <a:ea typeface="+mj-ea"/>
              </a:rPr>
              <a:t>指导</a:t>
            </a:r>
            <a:r>
              <a:rPr lang="zh-CN" altLang="en-US" dirty="0">
                <a:solidFill>
                  <a:schemeClr val="bg1">
                    <a:lumMod val="95000"/>
                  </a:schemeClr>
                </a:solidFill>
                <a:latin typeface="+mj-ea"/>
                <a:ea typeface="+mj-ea"/>
              </a:rPr>
              <a:t>老师</a:t>
            </a:r>
            <a:r>
              <a:rPr lang="zh-CN" altLang="en-US" dirty="0" smtClean="0">
                <a:solidFill>
                  <a:schemeClr val="bg1">
                    <a:lumMod val="95000"/>
                  </a:schemeClr>
                </a:solidFill>
                <a:latin typeface="+mj-ea"/>
                <a:ea typeface="+mj-ea"/>
              </a:rPr>
              <a:t>：</a:t>
            </a:r>
            <a:r>
              <a:rPr lang="en-US" altLang="zh-CN" dirty="0" smtClean="0">
                <a:solidFill>
                  <a:schemeClr val="bg1">
                    <a:lumMod val="95000"/>
                  </a:schemeClr>
                </a:solidFill>
                <a:latin typeface="+mj-ea"/>
                <a:ea typeface="+mj-ea"/>
              </a:rPr>
              <a:t>PPT</a:t>
            </a:r>
            <a:r>
              <a:rPr lang="zh-CN" altLang="en-US" dirty="0" smtClean="0">
                <a:solidFill>
                  <a:schemeClr val="bg1">
                    <a:lumMod val="95000"/>
                  </a:schemeClr>
                </a:solidFill>
                <a:latin typeface="+mj-ea"/>
                <a:ea typeface="+mj-ea"/>
              </a:rPr>
              <a:t>熊猫</a:t>
            </a:r>
            <a:endParaRPr lang="en-US" altLang="zh-CN" dirty="0" smtClean="0">
              <a:solidFill>
                <a:schemeClr val="bg1">
                  <a:lumMod val="95000"/>
                </a:schemeClr>
              </a:solidFill>
              <a:latin typeface="+mj-ea"/>
              <a:ea typeface="+mj-ea"/>
            </a:endParaRPr>
          </a:p>
          <a:p>
            <a:pPr algn="ctr"/>
            <a:r>
              <a:rPr lang="zh-CN" altLang="en-US" dirty="0" smtClean="0">
                <a:solidFill>
                  <a:schemeClr val="bg1">
                    <a:lumMod val="95000"/>
                  </a:schemeClr>
                </a:solidFill>
                <a:latin typeface="+mj-ea"/>
                <a:ea typeface="+mj-ea"/>
              </a:rPr>
              <a:t>报告人：熊猫素材</a:t>
            </a:r>
            <a:endParaRPr lang="en-US" altLang="zh-CN" dirty="0">
              <a:solidFill>
                <a:schemeClr val="bg1">
                  <a:lumMod val="95000"/>
                </a:schemeClr>
              </a:solidFill>
              <a:latin typeface="+mj-ea"/>
              <a:ea typeface="+mj-ea"/>
            </a:endParaRPr>
          </a:p>
        </p:txBody>
      </p:sp>
      <p:grpSp>
        <p:nvGrpSpPr>
          <p:cNvPr id="25" name="组合 24"/>
          <p:cNvGrpSpPr/>
          <p:nvPr/>
        </p:nvGrpSpPr>
        <p:grpSpPr>
          <a:xfrm>
            <a:off x="4769529" y="541051"/>
            <a:ext cx="2638414" cy="2624498"/>
            <a:chOff x="4769529" y="541051"/>
            <a:chExt cx="2638414" cy="2624498"/>
          </a:xfrm>
        </p:grpSpPr>
        <p:grpSp>
          <p:nvGrpSpPr>
            <p:cNvPr id="26" name="Group 74"/>
            <p:cNvGrpSpPr>
              <a:grpSpLocks noChangeAspect="1"/>
            </p:cNvGrpSpPr>
            <p:nvPr/>
          </p:nvGrpSpPr>
          <p:grpSpPr bwMode="auto">
            <a:xfrm>
              <a:off x="4769529" y="541051"/>
              <a:ext cx="2638414" cy="2624498"/>
              <a:chOff x="5429" y="2125"/>
              <a:chExt cx="569" cy="566"/>
            </a:xfrm>
            <a:solidFill>
              <a:schemeClr val="bg1"/>
            </a:solidFill>
          </p:grpSpPr>
          <p:sp>
            <p:nvSpPr>
              <p:cNvPr id="28" name="Freeform 75"/>
              <p:cNvSpPr/>
              <p:nvPr/>
            </p:nvSpPr>
            <p:spPr bwMode="auto">
              <a:xfrm>
                <a:off x="5639" y="2603"/>
                <a:ext cx="149" cy="22"/>
              </a:xfrm>
              <a:custGeom>
                <a:avLst/>
                <a:gdLst>
                  <a:gd name="T0" fmla="*/ 210 w 210"/>
                  <a:gd name="T1" fmla="*/ 16 h 32"/>
                  <a:gd name="T2" fmla="*/ 195 w 210"/>
                  <a:gd name="T3" fmla="*/ 0 h 32"/>
                  <a:gd name="T4" fmla="*/ 15 w 210"/>
                  <a:gd name="T5" fmla="*/ 0 h 32"/>
                  <a:gd name="T6" fmla="*/ 0 w 210"/>
                  <a:gd name="T7" fmla="*/ 16 h 32"/>
                  <a:gd name="T8" fmla="*/ 0 w 210"/>
                  <a:gd name="T9" fmla="*/ 16 h 32"/>
                  <a:gd name="T10" fmla="*/ 15 w 210"/>
                  <a:gd name="T11" fmla="*/ 32 h 32"/>
                  <a:gd name="T12" fmla="*/ 195 w 210"/>
                  <a:gd name="T13" fmla="*/ 32 h 32"/>
                  <a:gd name="T14" fmla="*/ 210 w 210"/>
                  <a:gd name="T15" fmla="*/ 16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2">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2"/>
                      <a:pt x="15" y="32"/>
                    </a:cubicBezTo>
                    <a:cubicBezTo>
                      <a:pt x="195" y="32"/>
                      <a:pt x="195" y="32"/>
                      <a:pt x="195" y="32"/>
                    </a:cubicBezTo>
                    <a:cubicBezTo>
                      <a:pt x="203" y="32"/>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a:off x="5702" y="2125"/>
                <a:ext cx="23" cy="94"/>
              </a:xfrm>
              <a:custGeom>
                <a:avLst/>
                <a:gdLst>
                  <a:gd name="T0" fmla="*/ 16 w 32"/>
                  <a:gd name="T1" fmla="*/ 132 h 132"/>
                  <a:gd name="T2" fmla="*/ 32 w 32"/>
                  <a:gd name="T3" fmla="*/ 116 h 132"/>
                  <a:gd name="T4" fmla="*/ 32 w 32"/>
                  <a:gd name="T5" fmla="*/ 16 h 132"/>
                  <a:gd name="T6" fmla="*/ 16 w 32"/>
                  <a:gd name="T7" fmla="*/ 0 h 132"/>
                  <a:gd name="T8" fmla="*/ 16 w 32"/>
                  <a:gd name="T9" fmla="*/ 0 h 132"/>
                  <a:gd name="T10" fmla="*/ 0 w 32"/>
                  <a:gd name="T11" fmla="*/ 16 h 132"/>
                  <a:gd name="T12" fmla="*/ 0 w 32"/>
                  <a:gd name="T13" fmla="*/ 116 h 132"/>
                  <a:gd name="T14" fmla="*/ 16 w 32"/>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2">
                    <a:moveTo>
                      <a:pt x="16" y="132"/>
                    </a:moveTo>
                    <a:cubicBezTo>
                      <a:pt x="25" y="132"/>
                      <a:pt x="32" y="125"/>
                      <a:pt x="32" y="116"/>
                    </a:cubicBezTo>
                    <a:cubicBezTo>
                      <a:pt x="32" y="16"/>
                      <a:pt x="32" y="16"/>
                      <a:pt x="32" y="16"/>
                    </a:cubicBezTo>
                    <a:cubicBezTo>
                      <a:pt x="32" y="7"/>
                      <a:pt x="25" y="0"/>
                      <a:pt x="16" y="0"/>
                    </a:cubicBezTo>
                    <a:cubicBezTo>
                      <a:pt x="16" y="0"/>
                      <a:pt x="16" y="0"/>
                      <a:pt x="16" y="0"/>
                    </a:cubicBezTo>
                    <a:cubicBezTo>
                      <a:pt x="7" y="0"/>
                      <a:pt x="0" y="7"/>
                      <a:pt x="0" y="16"/>
                    </a:cubicBezTo>
                    <a:cubicBezTo>
                      <a:pt x="0" y="116"/>
                      <a:pt x="0" y="116"/>
                      <a:pt x="0" y="116"/>
                    </a:cubicBezTo>
                    <a:cubicBezTo>
                      <a:pt x="0" y="125"/>
                      <a:pt x="7" y="132"/>
                      <a:pt x="16" y="1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77"/>
              <p:cNvSpPr/>
              <p:nvPr/>
            </p:nvSpPr>
            <p:spPr bwMode="auto">
              <a:xfrm>
                <a:off x="5802" y="2160"/>
                <a:ext cx="61" cy="87"/>
              </a:xfrm>
              <a:custGeom>
                <a:avLst/>
                <a:gdLst>
                  <a:gd name="T0" fmla="*/ 10 w 86"/>
                  <a:gd name="T1" fmla="*/ 119 h 123"/>
                  <a:gd name="T2" fmla="*/ 32 w 86"/>
                  <a:gd name="T3" fmla="*/ 113 h 123"/>
                  <a:gd name="T4" fmla="*/ 82 w 86"/>
                  <a:gd name="T5" fmla="*/ 26 h 123"/>
                  <a:gd name="T6" fmla="*/ 76 w 86"/>
                  <a:gd name="T7" fmla="*/ 5 h 123"/>
                  <a:gd name="T8" fmla="*/ 76 w 86"/>
                  <a:gd name="T9" fmla="*/ 5 h 123"/>
                  <a:gd name="T10" fmla="*/ 55 w 86"/>
                  <a:gd name="T11" fmla="*/ 10 h 123"/>
                  <a:gd name="T12" fmla="*/ 5 w 86"/>
                  <a:gd name="T13" fmla="*/ 97 h 123"/>
                  <a:gd name="T14" fmla="*/ 10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10" y="119"/>
                    </a:moveTo>
                    <a:cubicBezTo>
                      <a:pt x="18" y="123"/>
                      <a:pt x="27" y="120"/>
                      <a:pt x="32" y="113"/>
                    </a:cubicBezTo>
                    <a:cubicBezTo>
                      <a:pt x="82" y="26"/>
                      <a:pt x="82" y="26"/>
                      <a:pt x="82" y="26"/>
                    </a:cubicBezTo>
                    <a:cubicBezTo>
                      <a:pt x="86" y="19"/>
                      <a:pt x="83" y="9"/>
                      <a:pt x="76" y="5"/>
                    </a:cubicBezTo>
                    <a:cubicBezTo>
                      <a:pt x="76" y="5"/>
                      <a:pt x="76" y="5"/>
                      <a:pt x="76" y="5"/>
                    </a:cubicBezTo>
                    <a:cubicBezTo>
                      <a:pt x="69" y="0"/>
                      <a:pt x="59" y="3"/>
                      <a:pt x="55" y="10"/>
                    </a:cubicBezTo>
                    <a:cubicBezTo>
                      <a:pt x="5" y="97"/>
                      <a:pt x="5" y="97"/>
                      <a:pt x="5" y="97"/>
                    </a:cubicBezTo>
                    <a:cubicBezTo>
                      <a:pt x="0" y="105"/>
                      <a:pt x="3" y="114"/>
                      <a:pt x="1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78"/>
              <p:cNvSpPr/>
              <p:nvPr/>
            </p:nvSpPr>
            <p:spPr bwMode="auto">
              <a:xfrm>
                <a:off x="5876" y="2260"/>
                <a:ext cx="87" cy="62"/>
              </a:xfrm>
              <a:custGeom>
                <a:avLst/>
                <a:gdLst>
                  <a:gd name="T0" fmla="*/ 5 w 123"/>
                  <a:gd name="T1" fmla="*/ 76 h 86"/>
                  <a:gd name="T2" fmla="*/ 26 w 123"/>
                  <a:gd name="T3" fmla="*/ 82 h 86"/>
                  <a:gd name="T4" fmla="*/ 113 w 123"/>
                  <a:gd name="T5" fmla="*/ 31 h 86"/>
                  <a:gd name="T6" fmla="*/ 118 w 123"/>
                  <a:gd name="T7" fmla="*/ 10 h 86"/>
                  <a:gd name="T8" fmla="*/ 118 w 123"/>
                  <a:gd name="T9" fmla="*/ 10 h 86"/>
                  <a:gd name="T10" fmla="*/ 97 w 123"/>
                  <a:gd name="T11" fmla="*/ 4 h 86"/>
                  <a:gd name="T12" fmla="*/ 10 w 123"/>
                  <a:gd name="T13" fmla="*/ 55 h 86"/>
                  <a:gd name="T14" fmla="*/ 5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5" y="76"/>
                    </a:moveTo>
                    <a:cubicBezTo>
                      <a:pt x="9" y="83"/>
                      <a:pt x="19" y="86"/>
                      <a:pt x="26" y="82"/>
                    </a:cubicBezTo>
                    <a:cubicBezTo>
                      <a:pt x="113" y="31"/>
                      <a:pt x="113" y="31"/>
                      <a:pt x="113" y="31"/>
                    </a:cubicBezTo>
                    <a:cubicBezTo>
                      <a:pt x="120" y="27"/>
                      <a:pt x="123" y="18"/>
                      <a:pt x="118" y="10"/>
                    </a:cubicBezTo>
                    <a:cubicBezTo>
                      <a:pt x="118" y="10"/>
                      <a:pt x="118" y="10"/>
                      <a:pt x="118" y="10"/>
                    </a:cubicBezTo>
                    <a:cubicBezTo>
                      <a:pt x="114" y="3"/>
                      <a:pt x="105" y="0"/>
                      <a:pt x="97" y="4"/>
                    </a:cubicBezTo>
                    <a:cubicBezTo>
                      <a:pt x="10" y="55"/>
                      <a:pt x="10" y="55"/>
                      <a:pt x="10" y="55"/>
                    </a:cubicBezTo>
                    <a:cubicBezTo>
                      <a:pt x="3" y="59"/>
                      <a:pt x="0" y="68"/>
                      <a:pt x="5"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79"/>
              <p:cNvSpPr/>
              <p:nvPr/>
            </p:nvSpPr>
            <p:spPr bwMode="auto">
              <a:xfrm>
                <a:off x="5905" y="2399"/>
                <a:ext cx="93" cy="22"/>
              </a:xfrm>
              <a:custGeom>
                <a:avLst/>
                <a:gdLst>
                  <a:gd name="T0" fmla="*/ 0 w 131"/>
                  <a:gd name="T1" fmla="*/ 15 h 31"/>
                  <a:gd name="T2" fmla="*/ 15 w 131"/>
                  <a:gd name="T3" fmla="*/ 31 h 31"/>
                  <a:gd name="T4" fmla="*/ 115 w 131"/>
                  <a:gd name="T5" fmla="*/ 31 h 31"/>
                  <a:gd name="T6" fmla="*/ 131 w 131"/>
                  <a:gd name="T7" fmla="*/ 15 h 31"/>
                  <a:gd name="T8" fmla="*/ 131 w 131"/>
                  <a:gd name="T9" fmla="*/ 15 h 31"/>
                  <a:gd name="T10" fmla="*/ 115 w 131"/>
                  <a:gd name="T11" fmla="*/ 0 h 31"/>
                  <a:gd name="T12" fmla="*/ 15 w 131"/>
                  <a:gd name="T13" fmla="*/ 0 h 31"/>
                  <a:gd name="T14" fmla="*/ 0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0" y="15"/>
                    </a:moveTo>
                    <a:cubicBezTo>
                      <a:pt x="0" y="24"/>
                      <a:pt x="7" y="31"/>
                      <a:pt x="15" y="31"/>
                    </a:cubicBezTo>
                    <a:cubicBezTo>
                      <a:pt x="115" y="31"/>
                      <a:pt x="115" y="31"/>
                      <a:pt x="115" y="31"/>
                    </a:cubicBezTo>
                    <a:cubicBezTo>
                      <a:pt x="124" y="31"/>
                      <a:pt x="131" y="24"/>
                      <a:pt x="131" y="15"/>
                    </a:cubicBezTo>
                    <a:cubicBezTo>
                      <a:pt x="131" y="15"/>
                      <a:pt x="131" y="15"/>
                      <a:pt x="131" y="15"/>
                    </a:cubicBezTo>
                    <a:cubicBezTo>
                      <a:pt x="131" y="7"/>
                      <a:pt x="124" y="0"/>
                      <a:pt x="115" y="0"/>
                    </a:cubicBezTo>
                    <a:cubicBezTo>
                      <a:pt x="15" y="0"/>
                      <a:pt x="15" y="0"/>
                      <a:pt x="15" y="0"/>
                    </a:cubicBezTo>
                    <a:cubicBezTo>
                      <a:pt x="7" y="0"/>
                      <a:pt x="0" y="7"/>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80"/>
              <p:cNvSpPr/>
              <p:nvPr/>
            </p:nvSpPr>
            <p:spPr bwMode="auto">
              <a:xfrm>
                <a:off x="5564" y="2160"/>
                <a:ext cx="61" cy="87"/>
              </a:xfrm>
              <a:custGeom>
                <a:avLst/>
                <a:gdLst>
                  <a:gd name="T0" fmla="*/ 76 w 86"/>
                  <a:gd name="T1" fmla="*/ 119 h 123"/>
                  <a:gd name="T2" fmla="*/ 81 w 86"/>
                  <a:gd name="T3" fmla="*/ 97 h 123"/>
                  <a:gd name="T4" fmla="*/ 31 w 86"/>
                  <a:gd name="T5" fmla="*/ 10 h 123"/>
                  <a:gd name="T6" fmla="*/ 10 w 86"/>
                  <a:gd name="T7" fmla="*/ 5 h 123"/>
                  <a:gd name="T8" fmla="*/ 10 w 86"/>
                  <a:gd name="T9" fmla="*/ 5 h 123"/>
                  <a:gd name="T10" fmla="*/ 4 w 86"/>
                  <a:gd name="T11" fmla="*/ 26 h 123"/>
                  <a:gd name="T12" fmla="*/ 54 w 86"/>
                  <a:gd name="T13" fmla="*/ 113 h 123"/>
                  <a:gd name="T14" fmla="*/ 76 w 86"/>
                  <a:gd name="T15" fmla="*/ 119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23">
                    <a:moveTo>
                      <a:pt x="76" y="119"/>
                    </a:moveTo>
                    <a:cubicBezTo>
                      <a:pt x="83" y="114"/>
                      <a:pt x="86" y="105"/>
                      <a:pt x="81" y="97"/>
                    </a:cubicBezTo>
                    <a:cubicBezTo>
                      <a:pt x="31" y="10"/>
                      <a:pt x="31" y="10"/>
                      <a:pt x="31" y="10"/>
                    </a:cubicBezTo>
                    <a:cubicBezTo>
                      <a:pt x="27" y="3"/>
                      <a:pt x="17" y="0"/>
                      <a:pt x="10" y="5"/>
                    </a:cubicBezTo>
                    <a:cubicBezTo>
                      <a:pt x="10" y="5"/>
                      <a:pt x="10" y="5"/>
                      <a:pt x="10" y="5"/>
                    </a:cubicBezTo>
                    <a:cubicBezTo>
                      <a:pt x="3" y="9"/>
                      <a:pt x="0" y="19"/>
                      <a:pt x="4" y="26"/>
                    </a:cubicBezTo>
                    <a:cubicBezTo>
                      <a:pt x="54" y="113"/>
                      <a:pt x="54" y="113"/>
                      <a:pt x="54" y="113"/>
                    </a:cubicBezTo>
                    <a:cubicBezTo>
                      <a:pt x="59" y="120"/>
                      <a:pt x="68" y="123"/>
                      <a:pt x="76"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1"/>
              <p:cNvSpPr/>
              <p:nvPr/>
            </p:nvSpPr>
            <p:spPr bwMode="auto">
              <a:xfrm>
                <a:off x="5464" y="2260"/>
                <a:ext cx="87" cy="62"/>
              </a:xfrm>
              <a:custGeom>
                <a:avLst/>
                <a:gdLst>
                  <a:gd name="T0" fmla="*/ 118 w 123"/>
                  <a:gd name="T1" fmla="*/ 76 h 86"/>
                  <a:gd name="T2" fmla="*/ 113 w 123"/>
                  <a:gd name="T3" fmla="*/ 55 h 86"/>
                  <a:gd name="T4" fmla="*/ 26 w 123"/>
                  <a:gd name="T5" fmla="*/ 4 h 86"/>
                  <a:gd name="T6" fmla="*/ 5 w 123"/>
                  <a:gd name="T7" fmla="*/ 10 h 86"/>
                  <a:gd name="T8" fmla="*/ 5 w 123"/>
                  <a:gd name="T9" fmla="*/ 10 h 86"/>
                  <a:gd name="T10" fmla="*/ 10 w 123"/>
                  <a:gd name="T11" fmla="*/ 31 h 86"/>
                  <a:gd name="T12" fmla="*/ 97 w 123"/>
                  <a:gd name="T13" fmla="*/ 82 h 86"/>
                  <a:gd name="T14" fmla="*/ 118 w 123"/>
                  <a:gd name="T15" fmla="*/ 7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86">
                    <a:moveTo>
                      <a:pt x="118" y="76"/>
                    </a:moveTo>
                    <a:cubicBezTo>
                      <a:pt x="123" y="68"/>
                      <a:pt x="120" y="59"/>
                      <a:pt x="113" y="55"/>
                    </a:cubicBezTo>
                    <a:cubicBezTo>
                      <a:pt x="26" y="4"/>
                      <a:pt x="26" y="4"/>
                      <a:pt x="26" y="4"/>
                    </a:cubicBezTo>
                    <a:cubicBezTo>
                      <a:pt x="18" y="0"/>
                      <a:pt x="9" y="3"/>
                      <a:pt x="5" y="10"/>
                    </a:cubicBezTo>
                    <a:cubicBezTo>
                      <a:pt x="5" y="10"/>
                      <a:pt x="5" y="10"/>
                      <a:pt x="5" y="10"/>
                    </a:cubicBezTo>
                    <a:cubicBezTo>
                      <a:pt x="0" y="18"/>
                      <a:pt x="3" y="27"/>
                      <a:pt x="10" y="31"/>
                    </a:cubicBezTo>
                    <a:cubicBezTo>
                      <a:pt x="97" y="82"/>
                      <a:pt x="97" y="82"/>
                      <a:pt x="97" y="82"/>
                    </a:cubicBezTo>
                    <a:cubicBezTo>
                      <a:pt x="105" y="86"/>
                      <a:pt x="114" y="83"/>
                      <a:pt x="11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82"/>
              <p:cNvSpPr/>
              <p:nvPr/>
            </p:nvSpPr>
            <p:spPr bwMode="auto">
              <a:xfrm>
                <a:off x="5429" y="2399"/>
                <a:ext cx="93" cy="22"/>
              </a:xfrm>
              <a:custGeom>
                <a:avLst/>
                <a:gdLst>
                  <a:gd name="T0" fmla="*/ 131 w 131"/>
                  <a:gd name="T1" fmla="*/ 15 h 31"/>
                  <a:gd name="T2" fmla="*/ 116 w 131"/>
                  <a:gd name="T3" fmla="*/ 0 h 31"/>
                  <a:gd name="T4" fmla="*/ 16 w 131"/>
                  <a:gd name="T5" fmla="*/ 0 h 31"/>
                  <a:gd name="T6" fmla="*/ 0 w 131"/>
                  <a:gd name="T7" fmla="*/ 15 h 31"/>
                  <a:gd name="T8" fmla="*/ 0 w 131"/>
                  <a:gd name="T9" fmla="*/ 15 h 31"/>
                  <a:gd name="T10" fmla="*/ 16 w 131"/>
                  <a:gd name="T11" fmla="*/ 31 h 31"/>
                  <a:gd name="T12" fmla="*/ 116 w 131"/>
                  <a:gd name="T13" fmla="*/ 31 h 31"/>
                  <a:gd name="T14" fmla="*/ 131 w 131"/>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31">
                    <a:moveTo>
                      <a:pt x="131" y="15"/>
                    </a:moveTo>
                    <a:cubicBezTo>
                      <a:pt x="131" y="7"/>
                      <a:pt x="124" y="0"/>
                      <a:pt x="116" y="0"/>
                    </a:cubicBezTo>
                    <a:cubicBezTo>
                      <a:pt x="16" y="0"/>
                      <a:pt x="16" y="0"/>
                      <a:pt x="16" y="0"/>
                    </a:cubicBezTo>
                    <a:cubicBezTo>
                      <a:pt x="7" y="0"/>
                      <a:pt x="0" y="7"/>
                      <a:pt x="0" y="15"/>
                    </a:cubicBezTo>
                    <a:cubicBezTo>
                      <a:pt x="0" y="15"/>
                      <a:pt x="0" y="15"/>
                      <a:pt x="0" y="15"/>
                    </a:cubicBezTo>
                    <a:cubicBezTo>
                      <a:pt x="0" y="24"/>
                      <a:pt x="7" y="31"/>
                      <a:pt x="16" y="31"/>
                    </a:cubicBezTo>
                    <a:cubicBezTo>
                      <a:pt x="116" y="31"/>
                      <a:pt x="116" y="31"/>
                      <a:pt x="116" y="31"/>
                    </a:cubicBezTo>
                    <a:cubicBezTo>
                      <a:pt x="124" y="31"/>
                      <a:pt x="131" y="24"/>
                      <a:pt x="13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3"/>
              <p:cNvSpPr/>
              <p:nvPr/>
            </p:nvSpPr>
            <p:spPr bwMode="auto">
              <a:xfrm>
                <a:off x="5639" y="2633"/>
                <a:ext cx="149" cy="22"/>
              </a:xfrm>
              <a:custGeom>
                <a:avLst/>
                <a:gdLst>
                  <a:gd name="T0" fmla="*/ 210 w 210"/>
                  <a:gd name="T1" fmla="*/ 16 h 31"/>
                  <a:gd name="T2" fmla="*/ 195 w 210"/>
                  <a:gd name="T3" fmla="*/ 0 h 31"/>
                  <a:gd name="T4" fmla="*/ 15 w 210"/>
                  <a:gd name="T5" fmla="*/ 0 h 31"/>
                  <a:gd name="T6" fmla="*/ 0 w 210"/>
                  <a:gd name="T7" fmla="*/ 16 h 31"/>
                  <a:gd name="T8" fmla="*/ 0 w 210"/>
                  <a:gd name="T9" fmla="*/ 16 h 31"/>
                  <a:gd name="T10" fmla="*/ 15 w 210"/>
                  <a:gd name="T11" fmla="*/ 31 h 31"/>
                  <a:gd name="T12" fmla="*/ 195 w 210"/>
                  <a:gd name="T13" fmla="*/ 31 h 31"/>
                  <a:gd name="T14" fmla="*/ 210 w 210"/>
                  <a:gd name="T15" fmla="*/ 1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0" h="31">
                    <a:moveTo>
                      <a:pt x="210" y="16"/>
                    </a:moveTo>
                    <a:cubicBezTo>
                      <a:pt x="210" y="7"/>
                      <a:pt x="203" y="0"/>
                      <a:pt x="195" y="0"/>
                    </a:cubicBezTo>
                    <a:cubicBezTo>
                      <a:pt x="15" y="0"/>
                      <a:pt x="15" y="0"/>
                      <a:pt x="15" y="0"/>
                    </a:cubicBezTo>
                    <a:cubicBezTo>
                      <a:pt x="7" y="0"/>
                      <a:pt x="0" y="7"/>
                      <a:pt x="0" y="16"/>
                    </a:cubicBezTo>
                    <a:cubicBezTo>
                      <a:pt x="0" y="16"/>
                      <a:pt x="0" y="16"/>
                      <a:pt x="0" y="16"/>
                    </a:cubicBezTo>
                    <a:cubicBezTo>
                      <a:pt x="0" y="24"/>
                      <a:pt x="7" y="31"/>
                      <a:pt x="15" y="31"/>
                    </a:cubicBezTo>
                    <a:cubicBezTo>
                      <a:pt x="195" y="31"/>
                      <a:pt x="195" y="31"/>
                      <a:pt x="195" y="31"/>
                    </a:cubicBezTo>
                    <a:cubicBezTo>
                      <a:pt x="203" y="31"/>
                      <a:pt x="210" y="24"/>
                      <a:pt x="2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84"/>
              <p:cNvSpPr/>
              <p:nvPr/>
            </p:nvSpPr>
            <p:spPr bwMode="auto">
              <a:xfrm>
                <a:off x="5676" y="2664"/>
                <a:ext cx="75" cy="27"/>
              </a:xfrm>
              <a:custGeom>
                <a:avLst/>
                <a:gdLst>
                  <a:gd name="T0" fmla="*/ 0 w 106"/>
                  <a:gd name="T1" fmla="*/ 0 h 38"/>
                  <a:gd name="T2" fmla="*/ 53 w 106"/>
                  <a:gd name="T3" fmla="*/ 38 h 38"/>
                  <a:gd name="T4" fmla="*/ 106 w 106"/>
                  <a:gd name="T5" fmla="*/ 0 h 38"/>
                  <a:gd name="T6" fmla="*/ 0 w 106"/>
                  <a:gd name="T7" fmla="*/ 0 h 38"/>
                </a:gdLst>
                <a:ahLst/>
                <a:cxnLst>
                  <a:cxn ang="0">
                    <a:pos x="T0" y="T1"/>
                  </a:cxn>
                  <a:cxn ang="0">
                    <a:pos x="T2" y="T3"/>
                  </a:cxn>
                  <a:cxn ang="0">
                    <a:pos x="T4" y="T5"/>
                  </a:cxn>
                  <a:cxn ang="0">
                    <a:pos x="T6" y="T7"/>
                  </a:cxn>
                </a:cxnLst>
                <a:rect l="0" t="0" r="r" b="b"/>
                <a:pathLst>
                  <a:path w="106" h="38">
                    <a:moveTo>
                      <a:pt x="0" y="0"/>
                    </a:moveTo>
                    <a:cubicBezTo>
                      <a:pt x="8" y="22"/>
                      <a:pt x="28" y="38"/>
                      <a:pt x="53" y="38"/>
                    </a:cubicBezTo>
                    <a:cubicBezTo>
                      <a:pt x="78" y="38"/>
                      <a:pt x="98" y="22"/>
                      <a:pt x="106"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5"/>
              <p:cNvSpPr>
                <a:spLocks noEditPoints="1"/>
              </p:cNvSpPr>
              <p:nvPr/>
            </p:nvSpPr>
            <p:spPr bwMode="auto">
              <a:xfrm>
                <a:off x="5558" y="2254"/>
                <a:ext cx="312" cy="331"/>
              </a:xfrm>
              <a:custGeom>
                <a:avLst/>
                <a:gdLst>
                  <a:gd name="T0" fmla="*/ 219 w 438"/>
                  <a:gd name="T1" fmla="*/ 0 h 465"/>
                  <a:gd name="T2" fmla="*/ 0 w 438"/>
                  <a:gd name="T3" fmla="*/ 219 h 465"/>
                  <a:gd name="T4" fmla="*/ 72 w 438"/>
                  <a:gd name="T5" fmla="*/ 381 h 465"/>
                  <a:gd name="T6" fmla="*/ 82 w 438"/>
                  <a:gd name="T7" fmla="*/ 390 h 465"/>
                  <a:gd name="T8" fmla="*/ 114 w 438"/>
                  <a:gd name="T9" fmla="*/ 465 h 465"/>
                  <a:gd name="T10" fmla="*/ 324 w 438"/>
                  <a:gd name="T11" fmla="*/ 465 h 465"/>
                  <a:gd name="T12" fmla="*/ 356 w 438"/>
                  <a:gd name="T13" fmla="*/ 390 h 465"/>
                  <a:gd name="T14" fmla="*/ 366 w 438"/>
                  <a:gd name="T15" fmla="*/ 381 h 465"/>
                  <a:gd name="T16" fmla="*/ 438 w 438"/>
                  <a:gd name="T17" fmla="*/ 219 h 465"/>
                  <a:gd name="T18" fmla="*/ 219 w 438"/>
                  <a:gd name="T19" fmla="*/ 0 h 465"/>
                  <a:gd name="T20" fmla="*/ 234 w 438"/>
                  <a:gd name="T21" fmla="*/ 323 h 465"/>
                  <a:gd name="T22" fmla="*/ 234 w 438"/>
                  <a:gd name="T23" fmla="*/ 342 h 465"/>
                  <a:gd name="T24" fmla="*/ 230 w 438"/>
                  <a:gd name="T25" fmla="*/ 353 h 465"/>
                  <a:gd name="T26" fmla="*/ 219 w 438"/>
                  <a:gd name="T27" fmla="*/ 357 h 465"/>
                  <a:gd name="T28" fmla="*/ 216 w 438"/>
                  <a:gd name="T29" fmla="*/ 357 h 465"/>
                  <a:gd name="T30" fmla="*/ 205 w 438"/>
                  <a:gd name="T31" fmla="*/ 353 h 465"/>
                  <a:gd name="T32" fmla="*/ 201 w 438"/>
                  <a:gd name="T33" fmla="*/ 342 h 465"/>
                  <a:gd name="T34" fmla="*/ 201 w 438"/>
                  <a:gd name="T35" fmla="*/ 325 h 465"/>
                  <a:gd name="T36" fmla="*/ 144 w 438"/>
                  <a:gd name="T37" fmla="*/ 311 h 465"/>
                  <a:gd name="T38" fmla="*/ 154 w 438"/>
                  <a:gd name="T39" fmla="*/ 271 h 465"/>
                  <a:gd name="T40" fmla="*/ 210 w 438"/>
                  <a:gd name="T41" fmla="*/ 286 h 465"/>
                  <a:gd name="T42" fmla="*/ 242 w 438"/>
                  <a:gd name="T43" fmla="*/ 265 h 465"/>
                  <a:gd name="T44" fmla="*/ 206 w 438"/>
                  <a:gd name="T45" fmla="*/ 235 h 465"/>
                  <a:gd name="T46" fmla="*/ 146 w 438"/>
                  <a:gd name="T47" fmla="*/ 173 h 465"/>
                  <a:gd name="T48" fmla="*/ 203 w 438"/>
                  <a:gd name="T49" fmla="*/ 113 h 465"/>
                  <a:gd name="T50" fmla="*/ 203 w 438"/>
                  <a:gd name="T51" fmla="*/ 96 h 465"/>
                  <a:gd name="T52" fmla="*/ 207 w 438"/>
                  <a:gd name="T53" fmla="*/ 85 h 465"/>
                  <a:gd name="T54" fmla="*/ 218 w 438"/>
                  <a:gd name="T55" fmla="*/ 81 h 465"/>
                  <a:gd name="T56" fmla="*/ 221 w 438"/>
                  <a:gd name="T57" fmla="*/ 81 h 465"/>
                  <a:gd name="T58" fmla="*/ 232 w 438"/>
                  <a:gd name="T59" fmla="*/ 85 h 465"/>
                  <a:gd name="T60" fmla="*/ 236 w 438"/>
                  <a:gd name="T61" fmla="*/ 96 h 465"/>
                  <a:gd name="T62" fmla="*/ 236 w 438"/>
                  <a:gd name="T63" fmla="*/ 111 h 465"/>
                  <a:gd name="T64" fmla="*/ 285 w 438"/>
                  <a:gd name="T65" fmla="*/ 122 h 465"/>
                  <a:gd name="T66" fmla="*/ 275 w 438"/>
                  <a:gd name="T67" fmla="*/ 160 h 465"/>
                  <a:gd name="T68" fmla="*/ 226 w 438"/>
                  <a:gd name="T69" fmla="*/ 149 h 465"/>
                  <a:gd name="T70" fmla="*/ 197 w 438"/>
                  <a:gd name="T71" fmla="*/ 168 h 465"/>
                  <a:gd name="T72" fmla="*/ 238 w 438"/>
                  <a:gd name="T73" fmla="*/ 197 h 465"/>
                  <a:gd name="T74" fmla="*/ 294 w 438"/>
                  <a:gd name="T75" fmla="*/ 260 h 465"/>
                  <a:gd name="T76" fmla="*/ 234 w 438"/>
                  <a:gd name="T77" fmla="*/ 32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65">
                    <a:moveTo>
                      <a:pt x="219" y="0"/>
                    </a:moveTo>
                    <a:cubicBezTo>
                      <a:pt x="98" y="0"/>
                      <a:pt x="0" y="98"/>
                      <a:pt x="0" y="219"/>
                    </a:cubicBezTo>
                    <a:cubicBezTo>
                      <a:pt x="0" y="283"/>
                      <a:pt x="28" y="341"/>
                      <a:pt x="72" y="381"/>
                    </a:cubicBezTo>
                    <a:cubicBezTo>
                      <a:pt x="72" y="382"/>
                      <a:pt x="78" y="387"/>
                      <a:pt x="82" y="390"/>
                    </a:cubicBezTo>
                    <a:cubicBezTo>
                      <a:pt x="102" y="408"/>
                      <a:pt x="114" y="436"/>
                      <a:pt x="114" y="465"/>
                    </a:cubicBezTo>
                    <a:cubicBezTo>
                      <a:pt x="324" y="465"/>
                      <a:pt x="324" y="465"/>
                      <a:pt x="324" y="465"/>
                    </a:cubicBezTo>
                    <a:cubicBezTo>
                      <a:pt x="324" y="436"/>
                      <a:pt x="336" y="408"/>
                      <a:pt x="356" y="390"/>
                    </a:cubicBezTo>
                    <a:cubicBezTo>
                      <a:pt x="360" y="387"/>
                      <a:pt x="366" y="382"/>
                      <a:pt x="366" y="381"/>
                    </a:cubicBezTo>
                    <a:cubicBezTo>
                      <a:pt x="410" y="341"/>
                      <a:pt x="438" y="283"/>
                      <a:pt x="438" y="219"/>
                    </a:cubicBezTo>
                    <a:cubicBezTo>
                      <a:pt x="438" y="98"/>
                      <a:pt x="340" y="0"/>
                      <a:pt x="219" y="0"/>
                    </a:cubicBezTo>
                    <a:close/>
                    <a:moveTo>
                      <a:pt x="234" y="323"/>
                    </a:moveTo>
                    <a:cubicBezTo>
                      <a:pt x="234" y="342"/>
                      <a:pt x="234" y="342"/>
                      <a:pt x="234" y="342"/>
                    </a:cubicBezTo>
                    <a:cubicBezTo>
                      <a:pt x="234" y="346"/>
                      <a:pt x="233" y="350"/>
                      <a:pt x="230" y="353"/>
                    </a:cubicBezTo>
                    <a:cubicBezTo>
                      <a:pt x="227" y="356"/>
                      <a:pt x="223" y="357"/>
                      <a:pt x="219" y="357"/>
                    </a:cubicBezTo>
                    <a:cubicBezTo>
                      <a:pt x="216" y="357"/>
                      <a:pt x="216" y="357"/>
                      <a:pt x="216" y="357"/>
                    </a:cubicBezTo>
                    <a:cubicBezTo>
                      <a:pt x="212" y="357"/>
                      <a:pt x="208" y="356"/>
                      <a:pt x="205" y="353"/>
                    </a:cubicBezTo>
                    <a:cubicBezTo>
                      <a:pt x="203" y="350"/>
                      <a:pt x="201" y="346"/>
                      <a:pt x="201" y="342"/>
                    </a:cubicBezTo>
                    <a:cubicBezTo>
                      <a:pt x="201" y="325"/>
                      <a:pt x="201" y="325"/>
                      <a:pt x="201" y="325"/>
                    </a:cubicBezTo>
                    <a:cubicBezTo>
                      <a:pt x="178" y="324"/>
                      <a:pt x="156" y="318"/>
                      <a:pt x="144" y="311"/>
                    </a:cubicBezTo>
                    <a:cubicBezTo>
                      <a:pt x="154" y="271"/>
                      <a:pt x="154" y="271"/>
                      <a:pt x="154" y="271"/>
                    </a:cubicBezTo>
                    <a:cubicBezTo>
                      <a:pt x="168" y="279"/>
                      <a:pt x="188" y="286"/>
                      <a:pt x="210" y="286"/>
                    </a:cubicBezTo>
                    <a:cubicBezTo>
                      <a:pt x="229" y="286"/>
                      <a:pt x="242" y="278"/>
                      <a:pt x="242" y="265"/>
                    </a:cubicBezTo>
                    <a:cubicBezTo>
                      <a:pt x="242" y="252"/>
                      <a:pt x="232" y="244"/>
                      <a:pt x="206" y="235"/>
                    </a:cubicBezTo>
                    <a:cubicBezTo>
                      <a:pt x="170" y="223"/>
                      <a:pt x="146" y="206"/>
                      <a:pt x="146" y="173"/>
                    </a:cubicBezTo>
                    <a:cubicBezTo>
                      <a:pt x="146" y="144"/>
                      <a:pt x="167" y="120"/>
                      <a:pt x="203" y="113"/>
                    </a:cubicBezTo>
                    <a:cubicBezTo>
                      <a:pt x="203" y="96"/>
                      <a:pt x="203" y="96"/>
                      <a:pt x="203" y="96"/>
                    </a:cubicBezTo>
                    <a:cubicBezTo>
                      <a:pt x="203" y="92"/>
                      <a:pt x="204" y="88"/>
                      <a:pt x="207" y="85"/>
                    </a:cubicBezTo>
                    <a:cubicBezTo>
                      <a:pt x="210" y="83"/>
                      <a:pt x="214" y="81"/>
                      <a:pt x="218" y="81"/>
                    </a:cubicBezTo>
                    <a:cubicBezTo>
                      <a:pt x="221" y="81"/>
                      <a:pt x="221" y="81"/>
                      <a:pt x="221" y="81"/>
                    </a:cubicBezTo>
                    <a:cubicBezTo>
                      <a:pt x="225" y="81"/>
                      <a:pt x="229" y="83"/>
                      <a:pt x="232" y="85"/>
                    </a:cubicBezTo>
                    <a:cubicBezTo>
                      <a:pt x="234" y="88"/>
                      <a:pt x="236" y="92"/>
                      <a:pt x="236" y="96"/>
                    </a:cubicBezTo>
                    <a:cubicBezTo>
                      <a:pt x="236" y="111"/>
                      <a:pt x="236" y="111"/>
                      <a:pt x="236" y="111"/>
                    </a:cubicBezTo>
                    <a:cubicBezTo>
                      <a:pt x="259" y="112"/>
                      <a:pt x="274" y="117"/>
                      <a:pt x="285" y="122"/>
                    </a:cubicBezTo>
                    <a:cubicBezTo>
                      <a:pt x="275" y="160"/>
                      <a:pt x="275" y="160"/>
                      <a:pt x="275" y="160"/>
                    </a:cubicBezTo>
                    <a:cubicBezTo>
                      <a:pt x="266" y="157"/>
                      <a:pt x="251" y="149"/>
                      <a:pt x="226" y="149"/>
                    </a:cubicBezTo>
                    <a:cubicBezTo>
                      <a:pt x="204" y="149"/>
                      <a:pt x="197" y="158"/>
                      <a:pt x="197" y="168"/>
                    </a:cubicBezTo>
                    <a:cubicBezTo>
                      <a:pt x="197" y="179"/>
                      <a:pt x="209" y="186"/>
                      <a:pt x="238" y="197"/>
                    </a:cubicBezTo>
                    <a:cubicBezTo>
                      <a:pt x="278" y="211"/>
                      <a:pt x="294" y="230"/>
                      <a:pt x="294" y="260"/>
                    </a:cubicBezTo>
                    <a:cubicBezTo>
                      <a:pt x="294" y="290"/>
                      <a:pt x="273" y="316"/>
                      <a:pt x="234"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椭圆 26"/>
            <p:cNvSpPr/>
            <p:nvPr/>
          </p:nvSpPr>
          <p:spPr>
            <a:xfrm>
              <a:off x="5709623" y="1310780"/>
              <a:ext cx="758223" cy="1071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pull di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课题背景</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1198880"/>
          </a:xfrm>
          <a:prstGeom prst="rect">
            <a:avLst/>
          </a:prstGeom>
        </p:spPr>
        <p:txBody>
          <a:bodyPr wrap="square">
            <a:spAutoFit/>
          </a:bodyPr>
          <a:lstStyle/>
          <a:p>
            <a:pPr indent="457200" algn="just" fontAlgn="auto"/>
            <a:r>
              <a:rPr lang="zh-CN" altLang="zh-CN" dirty="0" smtClean="0"/>
              <a:t>“口腔助手”小程序主要通过计算机网络，对“口腔助手”小程序所需的信息进行统一管理，方便用户随时随地进行增添、修改、查询、删除各类信息。本系统极大的促进了系统与数据库管理系统软件之间的配合，满足了绝大部分用户的需求，给用户带来了很大的便利。以现在计算机的技术的应用，使计算机成为人们使用现代发达技术的桥梁。计算机可以有效的解决信息，十分方便的获取信息，从而提高工作的效率。</a:t>
            </a:r>
            <a:endParaRPr lang="zh-CN"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课题目的及意义</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400685" y="1097280"/>
            <a:ext cx="11390630" cy="2584450"/>
          </a:xfrm>
          <a:prstGeom prst="rect">
            <a:avLst/>
          </a:prstGeom>
        </p:spPr>
        <p:txBody>
          <a:bodyPr wrap="square">
            <a:spAutoFit/>
          </a:bodyPr>
          <a:lstStyle/>
          <a:p>
            <a:pPr indent="457200" algn="just" fontAlgn="auto"/>
            <a:r>
              <a:rPr lang="zh-CN" altLang="zh-CN" dirty="0" smtClean="0"/>
              <a:t>随着信息化管理技术不断发展，传统的“口腔助手”管理已经无法适应，效率与预期相差甚远，因此需要开发一套操作方便，效率较高的“口腔助手”小程序。当前，21新世纪，人们已经进入了信息时代，人们获取信息的方式大大增加，摆脱了传统的报纸、电视、广播等媒体，而是从各种网络、自媒体平台上获取信息，这就导致日常生活中产生的数据信息十分巨大，尤其是对于“口腔助手”管理，更需要大量的信息。本系统能为用户提供一个“口腔助手”小程序，就能够快速有效的帮助用户获得对方想要的信息，并且可以让管理员能够轻松效率地浏览所有的信息。系统开发的意义主要在于两个方面，一方面，系统上线后，能够为“口腔助手”管理带来很大便利，“口腔助手”管理涉及的数据量较大，要求精度高，采用计算机系统能够很好满足此需求，并且随着目前电脑、手机的普及，方便用户的使用。另一方面，通过自己动手操作设计系统，不仅可以提升自己的学习兴趣，也是在进入社会之前的一次很好的锻炼机会[6]。</a:t>
            </a:r>
            <a:endParaRPr lang="zh-CN"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6280" y="17780"/>
            <a:ext cx="6044565" cy="583565"/>
          </a:xfrm>
          <a:prstGeom prst="rect">
            <a:avLst/>
          </a:prstGeom>
          <a:noFill/>
        </p:spPr>
        <p:txBody>
          <a:bodyPr wrap="square" rtlCol="0">
            <a:spAutoFit/>
          </a:bodyPr>
          <a:lstStyle/>
          <a:p>
            <a:r>
              <a:rPr lang="zh-CN" altLang="en-US" sz="3200" dirty="0" smtClean="0">
                <a:solidFill>
                  <a:schemeClr val="bg1"/>
                </a:solidFill>
                <a:latin typeface="黑体" panose="02010609060101010101" charset="-122"/>
                <a:ea typeface="黑体" panose="02010609060101010101" charset="-122"/>
                <a:cs typeface="黑体" panose="02010609060101010101" charset="-122"/>
              </a:rPr>
              <a:t>课题研究现状</a:t>
            </a:r>
            <a:endParaRPr lang="zh-CN" altLang="en-US" sz="320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235585" y="1097280"/>
            <a:ext cx="11555730" cy="3415030"/>
          </a:xfrm>
          <a:prstGeom prst="rect">
            <a:avLst/>
          </a:prstGeom>
        </p:spPr>
        <p:txBody>
          <a:bodyPr wrap="square">
            <a:spAutoFit/>
          </a:bodyPr>
          <a:lstStyle/>
          <a:p>
            <a:pPr indent="457200" algn="just" fontAlgn="auto"/>
            <a:r>
              <a:rPr altLang="zh-CN" dirty="0" smtClean="0"/>
              <a:t>其实，相关的研究在国外已经开展了很多年了，将“口腔助手”与信息技术相融合的理念在欧美等发达国家的“口腔助手”建设中很受欢迎 美国开放的Ravel平台，能够在手机上实现远程“口腔助手”信息管理等功能，并且可以实现可视化的详细的过程展示、在线测试、在线评价等，极大的丰富了线上“口腔助手”管理模式。2015年2月，国王学园正式提出了在线信息管理的制度设想[5]，希望通过互联网技术保障实现信息管理。但现如今，也有许多国外学者提出，信息化时代带来的乱象越来越多，日益增长的在线管理平台让人应接不暇，需一场数字化的现代化的转型，建立可靠的“口腔助手”小程序，实现数字管理。</a:t>
            </a:r>
            <a:endParaRPr altLang="zh-CN" dirty="0" smtClean="0"/>
          </a:p>
          <a:p>
            <a:pPr indent="457200" algn="just" fontAlgn="auto"/>
            <a:r>
              <a:rPr altLang="zh-CN" dirty="0" smtClean="0"/>
              <a:t>随着人流量不断的增加，越来越多的人们开始加入了“口腔助手”行业的大潮中，但是我国“口腔助手”小程序信息管理效果低下，而且出错率也很高。因此大家迫切需要一款更加专业化的“口腔助手”小程序[3]。</a:t>
            </a:r>
            <a:endParaRPr altLang="zh-CN" dirty="0" smtClean="0"/>
          </a:p>
          <a:p>
            <a:pPr indent="457200" algn="just" fontAlgn="auto"/>
            <a:r>
              <a:rPr altLang="zh-CN" dirty="0" smtClean="0"/>
              <a:t>随着“口腔助手”小程序的不断出现，用户需求不断增多，“口腔助手”小程序也不断的得到壮大。该系统主要是满足多方面的需求的实际需要，方便用户利用互联网实现对“口腔助手”的了解、对比，同时让管理者可以通过这个系统对用户实际需求以及各“口腔助手”信息的所有了解进行操作。设计该系统主要目的是为了方便用户可以有一个非常好的“口腔助手”管理平台，管理员也可以通过该系统进行更加方便的管理操作[4]。</a:t>
            </a:r>
            <a:endParaRPr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764540" y="17780"/>
            <a:ext cx="4320540"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sz="3200" b="0" i="0" u="none" strike="noStrike" kern="0" cap="none" spc="0" normalizeH="0" baseline="0" noProof="0" dirty="0">
                <a:ln>
                  <a:noFill/>
                </a:ln>
                <a:solidFill>
                  <a:schemeClr val="bg1"/>
                </a:solidFill>
                <a:effectLst/>
                <a:uLnTx/>
                <a:uFillTx/>
                <a:latin typeface="黑体" panose="02010609060101010101" charset="-122"/>
                <a:ea typeface="黑体" panose="02010609060101010101" charset="-122"/>
              </a:rPr>
              <a:t>系统开发环境</a:t>
            </a:r>
            <a:r>
              <a:rPr kumimoji="0" sz="2000" b="0" i="0" u="none" strike="noStrike" kern="0" cap="none" spc="0" normalizeH="0" baseline="0" noProof="0" dirty="0">
                <a:ln>
                  <a:noFill/>
                </a:ln>
                <a:solidFill>
                  <a:schemeClr val="bg1"/>
                </a:solidFill>
                <a:effectLst/>
                <a:uLnTx/>
                <a:uFillTx/>
                <a:latin typeface="+mj-ea"/>
                <a:ea typeface="+mj-ea"/>
              </a:rPr>
              <a:t>  </a:t>
            </a:r>
            <a:endParaRPr kumimoji="0" sz="2000" b="0" i="0" u="none" strike="noStrike" kern="0" cap="none" spc="0" normalizeH="0" baseline="0" noProof="0" dirty="0">
              <a:ln>
                <a:noFill/>
              </a:ln>
              <a:solidFill>
                <a:schemeClr val="bg1"/>
              </a:solidFill>
              <a:effectLst/>
              <a:uLnTx/>
              <a:uFillTx/>
              <a:latin typeface="+mj-ea"/>
              <a:ea typeface="+mj-ea"/>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rotWithShape="1">
          <a:blip r:embed="rId1"/>
          <a:srcRect l="3369" r="62965" b="26913"/>
          <a:stretch>
            <a:fillRect/>
          </a:stretch>
        </p:blipFill>
        <p:spPr>
          <a:xfrm>
            <a:off x="615642" y="1328288"/>
            <a:ext cx="3655294" cy="4463626"/>
          </a:xfrm>
          <a:prstGeom prst="rect">
            <a:avLst/>
          </a:prstGeom>
          <a:ln>
            <a:noFill/>
          </a:ln>
        </p:spPr>
      </p:pic>
      <p:pic>
        <p:nvPicPr>
          <p:cNvPr id="11" name="图片 10"/>
          <p:cNvPicPr>
            <a:picLocks noChangeAspect="1"/>
          </p:cNvPicPr>
          <p:nvPr/>
        </p:nvPicPr>
        <p:blipFill rotWithShape="1">
          <a:blip r:embed="rId2"/>
          <a:srcRect l="-2" r="66232" b="26913"/>
          <a:stretch>
            <a:fillRect/>
          </a:stretch>
        </p:blipFill>
        <p:spPr>
          <a:xfrm>
            <a:off x="4349985" y="1332070"/>
            <a:ext cx="3666523" cy="4463626"/>
          </a:xfrm>
          <a:prstGeom prst="rect">
            <a:avLst/>
          </a:prstGeom>
          <a:ln>
            <a:noFill/>
          </a:ln>
        </p:spPr>
      </p:pic>
      <p:pic>
        <p:nvPicPr>
          <p:cNvPr id="12" name="图片 11"/>
          <p:cNvPicPr>
            <a:picLocks noChangeAspect="1"/>
          </p:cNvPicPr>
          <p:nvPr/>
        </p:nvPicPr>
        <p:blipFill rotWithShape="1">
          <a:blip r:embed="rId3"/>
          <a:srcRect l="-2" r="66725" b="26913"/>
          <a:stretch>
            <a:fillRect/>
          </a:stretch>
        </p:blipFill>
        <p:spPr>
          <a:xfrm>
            <a:off x="8084328" y="1332070"/>
            <a:ext cx="3612964" cy="4463626"/>
          </a:xfrm>
          <a:prstGeom prst="rect">
            <a:avLst/>
          </a:prstGeom>
          <a:ln>
            <a:noFill/>
          </a:ln>
        </p:spPr>
      </p:pic>
      <p:sp>
        <p:nvSpPr>
          <p:cNvPr id="4" name="矩形 3"/>
          <p:cNvSpPr/>
          <p:nvPr/>
        </p:nvSpPr>
        <p:spPr>
          <a:xfrm>
            <a:off x="615642"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9985" y="1328289"/>
            <a:ext cx="365529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8084328" y="1328289"/>
            <a:ext cx="3612964" cy="4467408"/>
          </a:xfrm>
          <a:prstGeom prst="rect">
            <a:avLst/>
          </a:prstGeom>
          <a:solidFill>
            <a:schemeClr val="tx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08200" y="1600185"/>
            <a:ext cx="2621280" cy="460375"/>
          </a:xfrm>
          <a:prstGeom prst="rect">
            <a:avLst/>
          </a:prstGeom>
        </p:spPr>
        <p:txBody>
          <a:bodyPr wrap="none">
            <a:spAutoFit/>
          </a:bodyPr>
          <a:lstStyle/>
          <a:p>
            <a:r>
              <a:rPr lang="zh-CN" sz="2400" b="1" dirty="0" smtClean="0">
                <a:solidFill>
                  <a:schemeClr val="bg1"/>
                </a:solidFill>
              </a:rPr>
              <a:t>微信小程序的介绍</a:t>
            </a:r>
            <a:endParaRPr lang="zh-CN" sz="2400" kern="0" dirty="0">
              <a:solidFill>
                <a:schemeClr val="bg1"/>
              </a:solidFill>
              <a:latin typeface="Segoe UI Light" panose="020B0502040204020203" charset="0"/>
              <a:cs typeface="Segoe UI Light" panose="020B0502040204020203" charset="0"/>
            </a:endParaRPr>
          </a:p>
        </p:txBody>
      </p:sp>
      <p:sp>
        <p:nvSpPr>
          <p:cNvPr id="16" name="矩形 15"/>
          <p:cNvSpPr/>
          <p:nvPr/>
        </p:nvSpPr>
        <p:spPr>
          <a:xfrm>
            <a:off x="4551734" y="1600185"/>
            <a:ext cx="2132315" cy="461665"/>
          </a:xfrm>
          <a:prstGeom prst="rect">
            <a:avLst/>
          </a:prstGeom>
        </p:spPr>
        <p:txBody>
          <a:bodyPr wrap="none">
            <a:spAutoFit/>
          </a:bodyPr>
          <a:lstStyle/>
          <a:p>
            <a:r>
              <a:rPr lang="en-US" altLang="zh-CN" sz="2400" b="1" dirty="0" err="1" smtClean="0">
                <a:solidFill>
                  <a:schemeClr val="bg1"/>
                </a:solidFill>
              </a:rPr>
              <a:t>MySQL</a:t>
            </a:r>
            <a:r>
              <a:rPr lang="zh-CN" altLang="en-US" sz="2400" b="1" dirty="0" smtClean="0">
                <a:solidFill>
                  <a:schemeClr val="bg1"/>
                </a:solidFill>
              </a:rPr>
              <a:t>数据库</a:t>
            </a:r>
            <a:endParaRPr lang="zh-CN" altLang="en-US" sz="2400" b="1" dirty="0">
              <a:solidFill>
                <a:schemeClr val="bg1"/>
              </a:solidFill>
            </a:endParaRPr>
          </a:p>
        </p:txBody>
      </p:sp>
      <p:sp>
        <p:nvSpPr>
          <p:cNvPr id="19" name="矩形 18"/>
          <p:cNvSpPr/>
          <p:nvPr/>
        </p:nvSpPr>
        <p:spPr>
          <a:xfrm>
            <a:off x="8478207" y="1600185"/>
            <a:ext cx="2419985" cy="460375"/>
          </a:xfrm>
          <a:prstGeom prst="rect">
            <a:avLst/>
          </a:prstGeom>
        </p:spPr>
        <p:txBody>
          <a:bodyPr wrap="none">
            <a:spAutoFit/>
          </a:bodyPr>
          <a:lstStyle/>
          <a:p>
            <a:pPr algn="l"/>
            <a:r>
              <a:rPr lang="zh-CN" altLang="en-US" sz="2400" b="1" dirty="0">
                <a:solidFill>
                  <a:schemeClr val="bg1"/>
                </a:solidFill>
              </a:rPr>
              <a:t>SpringBoot框架</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FF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909320" y="17780"/>
            <a:ext cx="4187825" cy="583565"/>
          </a:xfrm>
          <a:prstGeom prst="rect">
            <a:avLst/>
          </a:prstGeom>
          <a:noFill/>
        </p:spPr>
        <p:txBody>
          <a:bodyPr wrap="square" rtlCol="0">
            <a:spAutoFit/>
          </a:bodyPr>
          <a:lstStyle/>
          <a:p>
            <a:pPr>
              <a:defRPr/>
            </a:pPr>
            <a:r>
              <a:rPr lang="zh-CN" sz="3200" kern="0" dirty="0" smtClean="0">
                <a:solidFill>
                  <a:schemeClr val="bg1"/>
                </a:solidFill>
                <a:latin typeface="黑体" panose="02010609060101010101" charset="-122"/>
                <a:ea typeface="黑体" panose="02010609060101010101" charset="-122"/>
                <a:cs typeface="黑体" panose="02010609060101010101" charset="-122"/>
              </a:rPr>
              <a:t>微信小程序的介绍</a:t>
            </a:r>
            <a:endParaRPr kumimoji="0" lang="zh-CN" sz="3200" b="0" i="0" kern="0" cap="none" spc="0" normalizeH="0" baseline="0" noProof="0" dirty="0">
              <a:solidFill>
                <a:schemeClr val="bg1"/>
              </a:solidFill>
              <a:latin typeface="黑体" panose="02010609060101010101" charset="-122"/>
              <a:ea typeface="黑体" panose="02010609060101010101" charset="-122"/>
              <a:cs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695325" y="4344996"/>
            <a:ext cx="5753601" cy="1963554"/>
          </a:xfrm>
          <a:prstGeom prst="rect">
            <a:avLst/>
          </a:prstGeom>
          <a:solidFill>
            <a:schemeClr val="bg1">
              <a:lumMod val="95000"/>
            </a:schemeClr>
          </a:solidFill>
          <a:ln>
            <a:noFill/>
          </a:ln>
          <a:effectLst>
            <a:outerShdw blurRad="88900" algn="ctr" rotWithShape="0">
              <a:prstClr val="black">
                <a:alpha val="6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1"/>
          <a:srcRect t="154" r="43473" b="26913"/>
          <a:stretch>
            <a:fillRect/>
          </a:stretch>
        </p:blipFill>
        <p:spPr>
          <a:xfrm>
            <a:off x="695325" y="914581"/>
            <a:ext cx="5753601" cy="4175746"/>
          </a:xfrm>
          <a:prstGeom prst="rect">
            <a:avLst/>
          </a:prstGeom>
          <a:solidFill>
            <a:schemeClr val="bg1">
              <a:lumMod val="95000"/>
            </a:schemeClr>
          </a:solidFill>
          <a:ln>
            <a:noFill/>
          </a:ln>
          <a:effectLst>
            <a:outerShdw blurRad="88900" algn="ctr" rotWithShape="0">
              <a:prstClr val="black">
                <a:alpha val="64000"/>
              </a:prstClr>
            </a:outerShdw>
          </a:effectLst>
        </p:spPr>
      </p:pic>
      <p:sp>
        <p:nvSpPr>
          <p:cNvPr id="100" name="文本框 99"/>
          <p:cNvSpPr txBox="1"/>
          <p:nvPr/>
        </p:nvSpPr>
        <p:spPr>
          <a:xfrm>
            <a:off x="6799006" y="1120877"/>
            <a:ext cx="5080000" cy="3291840"/>
          </a:xfrm>
          <a:prstGeom prst="rect">
            <a:avLst/>
          </a:prstGeom>
          <a:noFill/>
          <a:ln w="9525">
            <a:noFill/>
          </a:ln>
        </p:spPr>
        <p:txBody>
          <a:bodyPr wrap="square">
            <a:spAutoFit/>
          </a:bodyPr>
          <a:lstStyle/>
          <a:p>
            <a:pPr indent="457200" fontAlgn="auto"/>
            <a:r>
              <a:rPr altLang="zh-CN" sz="1600" dirty="0" smtClean="0"/>
              <a:t>微信小程序是由张小龙研发且于2017年1月9日正式推出的一种不用下载的就可以使用的轻量应用，而且用完之后也不需要卸载，实现了用完即走的原则，因此小程序的传播消耗和获取用户的成本在一定程度上被大大地降低了。这为用户与服务的连接开辟了一种新的方式。对于微信小程序更直接的理解，就是可以分解为微信和小程序，由此不难理解，即微信小程序的开发环境就是微信，因此在微信中用户可以通过线下二维码扫一扫或者扫公众号中关联的二维码打开小程序应用，或者用户还可以通过搜索小程序打开应用。微信小程序最重要也是最有优势的一点就是其占用的空间非常小，因此用户从获取小程序到进入该小程序消耗的时间很少，大大的提升了用户的使用体验。</a:t>
            </a:r>
            <a:endParaRPr altLang="zh-CN" sz="16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b="26913"/>
          <a:stretch>
            <a:fillRect/>
          </a:stretch>
        </p:blipFill>
        <p:spPr>
          <a:xfrm>
            <a:off x="0" y="0"/>
            <a:ext cx="12192000" cy="5012267"/>
          </a:xfrm>
          <a:prstGeom prst="rect">
            <a:avLst/>
          </a:prstGeom>
        </p:spPr>
      </p:pic>
      <p:sp>
        <p:nvSpPr>
          <p:cNvPr id="5" name="矩形 4"/>
          <p:cNvSpPr/>
          <p:nvPr/>
        </p:nvSpPr>
        <p:spPr>
          <a:xfrm>
            <a:off x="4310896" y="5293268"/>
            <a:ext cx="3535680" cy="1106805"/>
          </a:xfrm>
          <a:prstGeom prst="rect">
            <a:avLst/>
          </a:prstGeom>
        </p:spPr>
        <p:txBody>
          <a:bodyPr wrap="none">
            <a:spAutoFit/>
          </a:bodyPr>
          <a:lstStyle/>
          <a:p>
            <a:pPr algn="l"/>
            <a:r>
              <a:rPr lang="zh-CN" altLang="en-US" sz="6600" b="1" dirty="0"/>
              <a:t>系统分析</a:t>
            </a:r>
            <a:endParaRPr lang="zh-CN" altLang="en-US" sz="6600" b="1" dirty="0"/>
          </a:p>
        </p:txBody>
      </p:sp>
    </p:spTree>
  </p:cSld>
  <p:clrMapOvr>
    <a:masterClrMapping/>
  </p:clrMapOvr>
  <p:transition spd="med">
    <p:pull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5F8"/>
        </a:solidFill>
        <a:effectLst/>
      </p:bgPr>
    </p:bg>
    <p:spTree>
      <p:nvGrpSpPr>
        <p:cNvPr id="1" name=""/>
        <p:cNvGrpSpPr/>
        <p:nvPr/>
      </p:nvGrpSpPr>
      <p:grpSpPr>
        <a:xfrm>
          <a:off x="0" y="0"/>
          <a:ext cx="0" cy="0"/>
          <a:chOff x="0" y="0"/>
          <a:chExt cx="0" cy="0"/>
        </a:xfrm>
      </p:grpSpPr>
      <p:sp>
        <p:nvSpPr>
          <p:cNvPr id="2" name="矩形 1"/>
          <p:cNvSpPr/>
          <p:nvPr/>
        </p:nvSpPr>
        <p:spPr>
          <a:xfrm>
            <a:off x="0" y="0"/>
            <a:ext cx="12192000" cy="601133"/>
          </a:xfrm>
          <a:prstGeom prst="rect">
            <a:avLst/>
          </a:prstGeom>
          <a:solidFill>
            <a:srgbClr val="546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 name="文本框 2"/>
          <p:cNvSpPr txBox="1"/>
          <p:nvPr/>
        </p:nvSpPr>
        <p:spPr>
          <a:xfrm>
            <a:off x="822780" y="17961"/>
            <a:ext cx="3418173" cy="5835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rPr>
              <a:t>系统分析</a:t>
            </a:r>
            <a:endParaRPr kumimoji="0" lang="zh-CN" sz="3200" b="0" i="0" u="none" strike="noStrike" kern="0" cap="none" spc="0" normalizeH="0" baseline="0" noProof="0" dirty="0" smtClean="0">
              <a:ln>
                <a:noFill/>
              </a:ln>
              <a:solidFill>
                <a:schemeClr val="bg1"/>
              </a:solidFill>
              <a:effectLst/>
              <a:uLnTx/>
              <a:uFillTx/>
              <a:latin typeface="黑体" panose="02010609060101010101" charset="-122"/>
              <a:ea typeface="黑体" panose="02010609060101010101" charset="-122"/>
            </a:endParaRPr>
          </a:p>
        </p:txBody>
      </p:sp>
      <p:grpSp>
        <p:nvGrpSpPr>
          <p:cNvPr id="8" name="组合 7"/>
          <p:cNvGrpSpPr/>
          <p:nvPr/>
        </p:nvGrpSpPr>
        <p:grpSpPr>
          <a:xfrm>
            <a:off x="257207" y="196849"/>
            <a:ext cx="459073" cy="207434"/>
            <a:chOff x="764360" y="838200"/>
            <a:chExt cx="531040" cy="270934"/>
          </a:xfrm>
        </p:grpSpPr>
        <p:cxnSp>
          <p:nvCxnSpPr>
            <p:cNvPr id="5" name="直接连接符 4"/>
            <p:cNvCxnSpPr/>
            <p:nvPr/>
          </p:nvCxnSpPr>
          <p:spPr>
            <a:xfrm>
              <a:off x="764360" y="838200"/>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64360" y="973667"/>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64360" y="1109134"/>
              <a:ext cx="5310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4579820" y="1067986"/>
            <a:ext cx="3170360" cy="5044056"/>
          </a:xfrm>
          <a:prstGeom prst="rect">
            <a:avLst/>
          </a:prstGeom>
          <a:solidFill>
            <a:srgbClr val="546F7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19" name="矩形 18"/>
          <p:cNvSpPr/>
          <p:nvPr/>
        </p:nvSpPr>
        <p:spPr>
          <a:xfrm>
            <a:off x="7992712" y="1067986"/>
            <a:ext cx="3170360" cy="5044056"/>
          </a:xfrm>
          <a:prstGeom prst="rect">
            <a:avLst/>
          </a:prstGeom>
          <a:solidFill>
            <a:srgbClr val="FF6D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1" name="矩形 20"/>
          <p:cNvSpPr/>
          <p:nvPr/>
        </p:nvSpPr>
        <p:spPr>
          <a:xfrm>
            <a:off x="1164308" y="1130085"/>
            <a:ext cx="3170360" cy="5044056"/>
          </a:xfrm>
          <a:prstGeom prst="rect">
            <a:avLst/>
          </a:prstGeom>
          <a:solidFill>
            <a:srgbClr val="398E3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2712" tIns="2145310" rIns="362712" bIns="1254013" numCol="1" spcCol="1270" anchor="ctr" anchorCtr="0">
            <a:noAutofit/>
          </a:bodyPr>
          <a:lstStyle/>
          <a:p>
            <a:pPr lvl="0" algn="ctr" defTabSz="2266950">
              <a:lnSpc>
                <a:spcPct val="90000"/>
              </a:lnSpc>
              <a:spcBef>
                <a:spcPct val="0"/>
              </a:spcBef>
              <a:spcAft>
                <a:spcPct val="35000"/>
              </a:spcAft>
            </a:pPr>
            <a:endParaRPr lang="zh-CN" altLang="en-US" sz="5100" kern="1200"/>
          </a:p>
        </p:txBody>
      </p:sp>
      <p:sp>
        <p:nvSpPr>
          <p:cNvPr id="23" name="左右箭头 22"/>
          <p:cNvSpPr/>
          <p:nvPr/>
        </p:nvSpPr>
        <p:spPr>
          <a:xfrm>
            <a:off x="1547093" y="4635656"/>
            <a:ext cx="8928950" cy="756608"/>
          </a:xfrm>
          <a:prstGeom prst="leftRightArrow">
            <a:avLst/>
          </a:prstGeom>
          <a:solidFill>
            <a:srgbClr val="F1F5F8"/>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24" name="Group 11"/>
          <p:cNvGrpSpPr>
            <a:grpSpLocks noChangeAspect="1"/>
          </p:cNvGrpSpPr>
          <p:nvPr/>
        </p:nvGrpSpPr>
        <p:grpSpPr bwMode="auto">
          <a:xfrm>
            <a:off x="8604683" y="1803618"/>
            <a:ext cx="1747164" cy="1240484"/>
            <a:chOff x="1407" y="1098"/>
            <a:chExt cx="800" cy="568"/>
          </a:xfrm>
          <a:solidFill>
            <a:schemeClr val="bg1"/>
          </a:solidFill>
        </p:grpSpPr>
        <p:sp>
          <p:nvSpPr>
            <p:cNvPr id="25"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15"/>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16"/>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17"/>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18"/>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19"/>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3" name="Group 32"/>
          <p:cNvGrpSpPr>
            <a:grpSpLocks noChangeAspect="1"/>
          </p:cNvGrpSpPr>
          <p:nvPr/>
        </p:nvGrpSpPr>
        <p:grpSpPr bwMode="auto">
          <a:xfrm>
            <a:off x="1875907" y="1871319"/>
            <a:ext cx="1747162" cy="1240486"/>
            <a:chOff x="4354" y="1098"/>
            <a:chExt cx="800" cy="568"/>
          </a:xfrm>
          <a:solidFill>
            <a:schemeClr val="bg1"/>
          </a:solidFill>
        </p:grpSpPr>
        <p:sp>
          <p:nvSpPr>
            <p:cNvPr id="34"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solidFill>
                  <a:schemeClr val="bg1"/>
                </a:solidFill>
              </a:endParaRPr>
            </a:p>
          </p:txBody>
        </p:sp>
        <p:sp>
          <p:nvSpPr>
            <p:cNvPr id="36"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36"/>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37"/>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38"/>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0" name="Group 121"/>
          <p:cNvGrpSpPr>
            <a:grpSpLocks noChangeAspect="1"/>
          </p:cNvGrpSpPr>
          <p:nvPr/>
        </p:nvGrpSpPr>
        <p:grpSpPr bwMode="auto">
          <a:xfrm>
            <a:off x="5380942" y="1880055"/>
            <a:ext cx="1452328" cy="1236118"/>
            <a:chOff x="515" y="3088"/>
            <a:chExt cx="665" cy="566"/>
          </a:xfrm>
          <a:solidFill>
            <a:schemeClr val="bg1"/>
          </a:solidFill>
        </p:grpSpPr>
        <p:sp>
          <p:nvSpPr>
            <p:cNvPr id="41" name="Freeform 122"/>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124"/>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125"/>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126"/>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127"/>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128"/>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129"/>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130"/>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0" name="矩形 49"/>
          <p:cNvSpPr/>
          <p:nvPr/>
        </p:nvSpPr>
        <p:spPr>
          <a:xfrm>
            <a:off x="5232918" y="3652113"/>
            <a:ext cx="1706880" cy="460375"/>
          </a:xfrm>
          <a:prstGeom prst="rect">
            <a:avLst/>
          </a:prstGeom>
        </p:spPr>
        <p:txBody>
          <a:bodyPr wrap="none">
            <a:spAutoFit/>
          </a:bodyPr>
          <a:lstStyle/>
          <a:p>
            <a:pPr algn="ctr"/>
            <a:r>
              <a:rPr lang="zh-CN" altLang="en-US" sz="2400" b="1" dirty="0">
                <a:solidFill>
                  <a:schemeClr val="bg1"/>
                </a:solidFill>
              </a:rPr>
              <a:t>可行性分析</a:t>
            </a:r>
            <a:endParaRPr lang="zh-CN" altLang="en-US" sz="2400" b="1" dirty="0">
              <a:solidFill>
                <a:schemeClr val="bg1"/>
              </a:solidFill>
            </a:endParaRPr>
          </a:p>
        </p:txBody>
      </p:sp>
      <p:sp>
        <p:nvSpPr>
          <p:cNvPr id="52" name="矩形 51"/>
          <p:cNvSpPr/>
          <p:nvPr/>
        </p:nvSpPr>
        <p:spPr>
          <a:xfrm>
            <a:off x="8607830" y="3652113"/>
            <a:ext cx="2011680" cy="460375"/>
          </a:xfrm>
          <a:prstGeom prst="rect">
            <a:avLst/>
          </a:prstGeom>
        </p:spPr>
        <p:txBody>
          <a:bodyPr wrap="none">
            <a:spAutoFit/>
          </a:bodyPr>
          <a:lstStyle/>
          <a:p>
            <a:pPr algn="ctr"/>
            <a:r>
              <a:rPr lang="zh-CN" altLang="en-US" sz="2400" b="1" dirty="0" smtClean="0">
                <a:solidFill>
                  <a:schemeClr val="bg1"/>
                </a:solidFill>
              </a:rPr>
              <a:t>系统流程分析</a:t>
            </a:r>
            <a:endParaRPr lang="zh-CN" altLang="en-US" sz="2400" b="1" dirty="0">
              <a:solidFill>
                <a:schemeClr val="bg1"/>
              </a:solidFill>
            </a:endParaRPr>
          </a:p>
        </p:txBody>
      </p:sp>
      <p:sp>
        <p:nvSpPr>
          <p:cNvPr id="54" name="矩形 53"/>
          <p:cNvSpPr/>
          <p:nvPr/>
        </p:nvSpPr>
        <p:spPr>
          <a:xfrm>
            <a:off x="1739280" y="3652113"/>
            <a:ext cx="2011680" cy="460375"/>
          </a:xfrm>
          <a:prstGeom prst="rect">
            <a:avLst/>
          </a:prstGeom>
        </p:spPr>
        <p:txBody>
          <a:bodyPr wrap="none">
            <a:spAutoFit/>
          </a:bodyPr>
          <a:lstStyle/>
          <a:p>
            <a:pPr algn="ctr"/>
            <a:r>
              <a:rPr lang="zh-CN" altLang="en-US" sz="2400" b="1" dirty="0" smtClean="0">
                <a:solidFill>
                  <a:schemeClr val="bg1"/>
                </a:solidFill>
              </a:rPr>
              <a:t>系统功能分析</a:t>
            </a:r>
            <a:endParaRPr lang="zh-CN" altLang="en-US" sz="24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4">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4174</Words>
  <Application>WPS 演示</Application>
  <PresentationFormat>自定义</PresentationFormat>
  <Paragraphs>94</Paragraphs>
  <Slides>21</Slides>
  <Notes>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2" baseType="lpstr">
      <vt:lpstr>Arial</vt:lpstr>
      <vt:lpstr>宋体</vt:lpstr>
      <vt:lpstr>Wingdings</vt:lpstr>
      <vt:lpstr>Segoe UI Light</vt:lpstr>
      <vt:lpstr>黑体</vt:lpstr>
      <vt:lpstr>Segoe UI</vt:lpstr>
      <vt:lpstr>微软雅黑</vt:lpstr>
      <vt:lpstr>Arial Unicode MS</vt:lpstr>
      <vt:lpstr>等线</vt:lpstr>
      <vt:lpstr>office 1</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creator>www.tukuppt.com</dc:creator>
  <cp:keywords>tukuppt</cp:keywords>
  <dc:subject>熊猫办公</dc:subject>
  <cp:category>tukuppt</cp:category>
  <cp:lastModifiedBy>wxinhui87</cp:lastModifiedBy>
  <cp:revision>39</cp:revision>
  <dcterms:created xsi:type="dcterms:W3CDTF">2019-12-31T02:46:00Z</dcterms:created>
  <dcterms:modified xsi:type="dcterms:W3CDTF">2023-04-24T05:47:27Z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2052-11.8.2.8988</vt:lpwstr>
  </property>
  <property fmtid="{D5CDD505-2E9C-101B-9397-08002B2CF9AE}" pid="3" name="ICV">
    <vt:lpwstr>9C63578509A44C748B8E9D2DC5F47CFA</vt:lpwstr>
  </property>
</Properties>
</file>